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1"/>
  </p:notesMasterIdLst>
  <p:sldIdLst>
    <p:sldId id="304"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2" r:id="rId19"/>
    <p:sldId id="271" r:id="rId20"/>
    <p:sldId id="273" r:id="rId21"/>
    <p:sldId id="274" r:id="rId22"/>
    <p:sldId id="275" r:id="rId23"/>
    <p:sldId id="276" r:id="rId24"/>
    <p:sldId id="301" r:id="rId25"/>
    <p:sldId id="277" r:id="rId26"/>
    <p:sldId id="278" r:id="rId27"/>
    <p:sldId id="279" r:id="rId28"/>
    <p:sldId id="281" r:id="rId29"/>
    <p:sldId id="282" r:id="rId30"/>
    <p:sldId id="280"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2" r:id="rId5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31FB55-19D9-4BFE-868B-DA784E837FDA}" type="datetimeFigureOut">
              <a:rPr lang="tr-TR" smtClean="0"/>
              <a:t>15.04.2016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00F361-818C-4B81-9C72-C4ECFCB100E9}" type="slidenum">
              <a:rPr lang="tr-TR" smtClean="0"/>
              <a:t>‹#›</a:t>
            </a:fld>
            <a:endParaRPr lang="tr-TR"/>
          </a:p>
        </p:txBody>
      </p:sp>
    </p:spTree>
    <p:extLst>
      <p:ext uri="{BB962C8B-B14F-4D97-AF65-F5344CB8AC3E}">
        <p14:creationId xmlns:p14="http://schemas.microsoft.com/office/powerpoint/2010/main" val="362891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6144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DF51214B-EF43-44E5-8742-D4445B4C9E54}" type="slidenum">
              <a:rPr lang="tr-TR" altLang="tr-TR">
                <a:solidFill>
                  <a:srgbClr val="000000"/>
                </a:solidFill>
              </a:rPr>
              <a:pPr/>
              <a:t>1</a:t>
            </a:fld>
            <a:endParaRPr lang="tr-TR" altLang="tr-T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11222CE-8ADD-48C2-9F75-B565969791DF}"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5048C19-23ED-4B67-8EDA-3D6457D20617}" type="slidenum">
              <a:rPr lang="tr-TR" smtClean="0"/>
              <a:t>‹#›</a:t>
            </a:fld>
            <a:endParaRPr lang="tr-TR"/>
          </a:p>
        </p:txBody>
      </p:sp>
    </p:spTree>
    <p:extLst>
      <p:ext uri="{BB962C8B-B14F-4D97-AF65-F5344CB8AC3E}">
        <p14:creationId xmlns:p14="http://schemas.microsoft.com/office/powerpoint/2010/main" val="250071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1222CE-8ADD-48C2-9F75-B565969791DF}"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5048C19-23ED-4B67-8EDA-3D6457D20617}" type="slidenum">
              <a:rPr lang="tr-TR" smtClean="0"/>
              <a:t>‹#›</a:t>
            </a:fld>
            <a:endParaRPr lang="tr-TR"/>
          </a:p>
        </p:txBody>
      </p:sp>
    </p:spTree>
    <p:extLst>
      <p:ext uri="{BB962C8B-B14F-4D97-AF65-F5344CB8AC3E}">
        <p14:creationId xmlns:p14="http://schemas.microsoft.com/office/powerpoint/2010/main" val="3873052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1222CE-8ADD-48C2-9F75-B565969791DF}"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5048C19-23ED-4B67-8EDA-3D6457D20617}" type="slidenum">
              <a:rPr lang="tr-TR" smtClean="0"/>
              <a:t>‹#›</a:t>
            </a:fld>
            <a:endParaRPr lang="tr-TR"/>
          </a:p>
        </p:txBody>
      </p:sp>
    </p:spTree>
    <p:extLst>
      <p:ext uri="{BB962C8B-B14F-4D97-AF65-F5344CB8AC3E}">
        <p14:creationId xmlns:p14="http://schemas.microsoft.com/office/powerpoint/2010/main" val="3824914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C1AF8921-B6BC-4050-961B-A7B5D99257CA}"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Slide Number Placeholder 7"/>
          <p:cNvSpPr>
            <a:spLocks noGrp="1"/>
          </p:cNvSpPr>
          <p:nvPr>
            <p:ph type="sldNum" sz="quarter" idx="11"/>
          </p:nvPr>
        </p:nvSpPr>
        <p:spPr/>
        <p:txBody>
          <a:bodyPr/>
          <a:lstStyle>
            <a:lvl1pPr>
              <a:defRPr/>
            </a:lvl1pPr>
          </a:lstStyle>
          <a:p>
            <a:pPr>
              <a:defRPr/>
            </a:pPr>
            <a:fld id="{1C44C14D-E9E6-43B9-99E7-22BFBCC6D8BD}" type="slidenum">
              <a:rPr lang="tr-TR">
                <a:solidFill>
                  <a:prstClr val="black">
                    <a:lumMod val="65000"/>
                    <a:lumOff val="35000"/>
                  </a:prstClr>
                </a:solidFill>
              </a:rPr>
              <a:pPr>
                <a:defRPr/>
              </a:pPr>
              <a:t>‹#›</a:t>
            </a:fld>
            <a:endParaRPr lang="tr-TR">
              <a:solidFill>
                <a:prstClr val="black">
                  <a:lumMod val="65000"/>
                  <a:lumOff val="35000"/>
                </a:prstClr>
              </a:solidFill>
            </a:endParaRPr>
          </a:p>
        </p:txBody>
      </p:sp>
      <p:sp>
        <p:nvSpPr>
          <p:cNvPr id="6" name="Footer Placeholder 8"/>
          <p:cNvSpPr>
            <a:spLocks noGrp="1"/>
          </p:cNvSpPr>
          <p:nvPr>
            <p:ph type="ftr" sz="quarter" idx="12"/>
          </p:nvPr>
        </p:nvSpPr>
        <p:spPr/>
        <p:txBody>
          <a:bodyPr/>
          <a:lstStyle>
            <a:lvl1pPr>
              <a:defRPr/>
            </a:lvl1pPr>
          </a:lstStyle>
          <a:p>
            <a:pPr>
              <a:defRPr/>
            </a:pPr>
            <a:endParaRPr lang="tr-TR">
              <a:solidFill>
                <a:prstClr val="black">
                  <a:lumMod val="65000"/>
                  <a:lumOff val="35000"/>
                </a:prstClr>
              </a:solidFill>
            </a:endParaRPr>
          </a:p>
        </p:txBody>
      </p:sp>
    </p:spTree>
    <p:extLst>
      <p:ext uri="{BB962C8B-B14F-4D97-AF65-F5344CB8AC3E}">
        <p14:creationId xmlns:p14="http://schemas.microsoft.com/office/powerpoint/2010/main" val="511982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CC179BD0-F41A-485E-98FD-BFB49CDD3EC5}"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B7939F-0113-4BDB-8368-29C89DAD2100}"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878261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A7AB49E0-E9CC-47C9-BD78-254D62DB3550}"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42B04C6-72CE-4C5E-AA00-B3C9E782B242}"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734250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9AB6B04C-2C1D-4357-AB9D-8A5E1053123D}"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6"/>
          </p:nvPr>
        </p:nvSpPr>
        <p:spPr/>
        <p:txBody>
          <a:bodyPr/>
          <a:lstStyle>
            <a:lvl1pPr>
              <a:defRPr/>
            </a:lvl1pPr>
          </a:lstStyle>
          <a:p>
            <a:pPr>
              <a:defRPr/>
            </a:pPr>
            <a:fld id="{3CEA247E-16D0-4342-9398-8DB4B00C246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859721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9BF0527C-4DEF-403E-A656-C4FB61624E3F}"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7"/>
          <p:cNvSpPr>
            <a:spLocks noGrp="1"/>
          </p:cNvSpPr>
          <p:nvPr>
            <p:ph type="ftr" sz="quarter" idx="16"/>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7"/>
          </p:nvPr>
        </p:nvSpPr>
        <p:spPr/>
        <p:txBody>
          <a:bodyPr/>
          <a:lstStyle>
            <a:lvl1pPr>
              <a:defRPr/>
            </a:lvl1pPr>
          </a:lstStyle>
          <a:p>
            <a:pPr>
              <a:defRPr/>
            </a:pPr>
            <a:fld id="{73423F42-0488-475D-94D4-2A264CACCB8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754952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87F4B8EF-91E5-4A53-863E-9799D09B0B7C}"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C1DB652D-904A-4C55-B94C-92B44A29D789}"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637293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459A4BB-71AE-4268-9CED-B150BEDB7939}"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F9D18FC9-5225-49DF-B035-A96DC441EC8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587380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854C19AC-EB8D-49DC-B151-ADABA8446D9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3F6DEFD6-298C-47BA-A977-866F69FF843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11012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1222CE-8ADD-48C2-9F75-B565969791DF}"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5048C19-23ED-4B67-8EDA-3D6457D20617}" type="slidenum">
              <a:rPr lang="tr-TR" smtClean="0"/>
              <a:t>‹#›</a:t>
            </a:fld>
            <a:endParaRPr lang="tr-TR"/>
          </a:p>
        </p:txBody>
      </p:sp>
    </p:spTree>
    <p:extLst>
      <p:ext uri="{BB962C8B-B14F-4D97-AF65-F5344CB8AC3E}">
        <p14:creationId xmlns:p14="http://schemas.microsoft.com/office/powerpoint/2010/main" val="3843270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65114381-1C10-4175-8983-E9FD3F28B017}"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46392946-227C-490E-8D2A-21848C4079FA}"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866746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209D3BB2-79D1-4D1D-8253-3AD6A215BB38}"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16388E-6C98-4BDF-870E-092F9F3186F9}"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853033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A921A4D3-FCDF-4531-9FA0-89A6820C1F29}"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100B8C-7493-49EC-8876-B86B5DF9581B}"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57626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11222CE-8ADD-48C2-9F75-B565969791DF}"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5048C19-23ED-4B67-8EDA-3D6457D20617}" type="slidenum">
              <a:rPr lang="tr-TR" smtClean="0"/>
              <a:t>‹#›</a:t>
            </a:fld>
            <a:endParaRPr lang="tr-TR"/>
          </a:p>
        </p:txBody>
      </p:sp>
    </p:spTree>
    <p:extLst>
      <p:ext uri="{BB962C8B-B14F-4D97-AF65-F5344CB8AC3E}">
        <p14:creationId xmlns:p14="http://schemas.microsoft.com/office/powerpoint/2010/main" val="1244552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11222CE-8ADD-48C2-9F75-B565969791DF}" type="datetimeFigureOut">
              <a:rPr lang="tr-TR" smtClean="0"/>
              <a:t>15.04.2016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5048C19-23ED-4B67-8EDA-3D6457D20617}" type="slidenum">
              <a:rPr lang="tr-TR" smtClean="0"/>
              <a:t>‹#›</a:t>
            </a:fld>
            <a:endParaRPr lang="tr-TR"/>
          </a:p>
        </p:txBody>
      </p:sp>
    </p:spTree>
    <p:extLst>
      <p:ext uri="{BB962C8B-B14F-4D97-AF65-F5344CB8AC3E}">
        <p14:creationId xmlns:p14="http://schemas.microsoft.com/office/powerpoint/2010/main" val="4130009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11222CE-8ADD-48C2-9F75-B565969791DF}" type="datetimeFigureOut">
              <a:rPr lang="tr-TR" smtClean="0"/>
              <a:t>15.04.2016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5048C19-23ED-4B67-8EDA-3D6457D20617}" type="slidenum">
              <a:rPr lang="tr-TR" smtClean="0"/>
              <a:t>‹#›</a:t>
            </a:fld>
            <a:endParaRPr lang="tr-TR"/>
          </a:p>
        </p:txBody>
      </p:sp>
    </p:spTree>
    <p:extLst>
      <p:ext uri="{BB962C8B-B14F-4D97-AF65-F5344CB8AC3E}">
        <p14:creationId xmlns:p14="http://schemas.microsoft.com/office/powerpoint/2010/main" val="3140545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11222CE-8ADD-48C2-9F75-B565969791DF}" type="datetimeFigureOut">
              <a:rPr lang="tr-TR" smtClean="0"/>
              <a:t>15.04.2016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5048C19-23ED-4B67-8EDA-3D6457D20617}" type="slidenum">
              <a:rPr lang="tr-TR" smtClean="0"/>
              <a:t>‹#›</a:t>
            </a:fld>
            <a:endParaRPr lang="tr-TR"/>
          </a:p>
        </p:txBody>
      </p:sp>
    </p:spTree>
    <p:extLst>
      <p:ext uri="{BB962C8B-B14F-4D97-AF65-F5344CB8AC3E}">
        <p14:creationId xmlns:p14="http://schemas.microsoft.com/office/powerpoint/2010/main" val="2298390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11222CE-8ADD-48C2-9F75-B565969791DF}" type="datetimeFigureOut">
              <a:rPr lang="tr-TR" smtClean="0"/>
              <a:t>15.04.2016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5048C19-23ED-4B67-8EDA-3D6457D20617}" type="slidenum">
              <a:rPr lang="tr-TR" smtClean="0"/>
              <a:t>‹#›</a:t>
            </a:fld>
            <a:endParaRPr lang="tr-TR"/>
          </a:p>
        </p:txBody>
      </p:sp>
    </p:spTree>
    <p:extLst>
      <p:ext uri="{BB962C8B-B14F-4D97-AF65-F5344CB8AC3E}">
        <p14:creationId xmlns:p14="http://schemas.microsoft.com/office/powerpoint/2010/main" val="3631375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11222CE-8ADD-48C2-9F75-B565969791DF}" type="datetimeFigureOut">
              <a:rPr lang="tr-TR" smtClean="0"/>
              <a:t>15.04.2016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5048C19-23ED-4B67-8EDA-3D6457D20617}" type="slidenum">
              <a:rPr lang="tr-TR" smtClean="0"/>
              <a:t>‹#›</a:t>
            </a:fld>
            <a:endParaRPr lang="tr-TR"/>
          </a:p>
        </p:txBody>
      </p:sp>
    </p:spTree>
    <p:extLst>
      <p:ext uri="{BB962C8B-B14F-4D97-AF65-F5344CB8AC3E}">
        <p14:creationId xmlns:p14="http://schemas.microsoft.com/office/powerpoint/2010/main" val="2177638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11222CE-8ADD-48C2-9F75-B565969791DF}" type="datetimeFigureOut">
              <a:rPr lang="tr-TR" smtClean="0"/>
              <a:t>15.04.2016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5048C19-23ED-4B67-8EDA-3D6457D20617}" type="slidenum">
              <a:rPr lang="tr-TR" smtClean="0"/>
              <a:t>‹#›</a:t>
            </a:fld>
            <a:endParaRPr lang="tr-TR"/>
          </a:p>
        </p:txBody>
      </p:sp>
    </p:spTree>
    <p:extLst>
      <p:ext uri="{BB962C8B-B14F-4D97-AF65-F5344CB8AC3E}">
        <p14:creationId xmlns:p14="http://schemas.microsoft.com/office/powerpoint/2010/main" val="278786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222CE-8ADD-48C2-9F75-B565969791DF}" type="datetimeFigureOut">
              <a:rPr lang="tr-TR" smtClean="0"/>
              <a:t>15.04.2016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048C19-23ED-4B67-8EDA-3D6457D20617}" type="slidenum">
              <a:rPr lang="tr-TR" smtClean="0"/>
              <a:t>‹#›</a:t>
            </a:fld>
            <a:endParaRPr lang="tr-TR"/>
          </a:p>
        </p:txBody>
      </p:sp>
    </p:spTree>
    <p:extLst>
      <p:ext uri="{BB962C8B-B14F-4D97-AF65-F5344CB8AC3E}">
        <p14:creationId xmlns:p14="http://schemas.microsoft.com/office/powerpoint/2010/main" val="8607616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E5858EFE-63CA-481E-8253-FE27B5F5B187}" type="datetimeFigureOut">
              <a:rPr lang="en-US">
                <a:solidFill>
                  <a:prstClr val="black">
                    <a:lumMod val="65000"/>
                    <a:lumOff val="35000"/>
                  </a:prstClr>
                </a:solidFill>
              </a:rPr>
              <a:pPr defTabSz="457200" eaLnBrk="0" fontAlgn="base" hangingPunct="0">
                <a:spcBef>
                  <a:spcPct val="0"/>
                </a:spcBef>
                <a:spcAft>
                  <a:spcPct val="0"/>
                </a:spcAft>
                <a:defRPr/>
              </a:pPr>
              <a:t>4/15/2016</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endParaRPr lang="tr-TR">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69E18B00-3704-4A3C-8761-07ABA6EBEF5C}" type="slidenum">
              <a:rPr lang="en-US">
                <a:solidFill>
                  <a:prstClr val="black">
                    <a:lumMod val="65000"/>
                    <a:lumOff val="35000"/>
                  </a:prstClr>
                </a:solidFill>
              </a:rPr>
              <a:pPr defTabSz="457200" eaLnBrk="0" fontAlgn="base" hangingPunct="0">
                <a:spcBef>
                  <a:spcPct val="0"/>
                </a:spcBef>
                <a:spcAft>
                  <a:spcPct val="0"/>
                </a:spcAft>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795721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www.igdirtso.org.tr/" TargetMode="External"/><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30723"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400" smtClean="0">
                <a:solidFill>
                  <a:prstClr val="black"/>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prstClr val="black"/>
              </a:solidFill>
              <a:latin typeface="Calibri" pitchFamily="34" charset="0"/>
              <a:ea typeface="Calibri" pitchFamily="34" charset="0"/>
              <a:cs typeface="Times New Roman" pitchFamily="18" charset="0"/>
            </a:endParaRPr>
          </a:p>
        </p:txBody>
      </p:sp>
      <p:sp>
        <p:nvSpPr>
          <p:cNvPr id="30731" name="Metin kutusu 4"/>
          <p:cNvSpPr txBox="1">
            <a:spLocks noChangeArrowheads="1"/>
          </p:cNvSpPr>
          <p:nvPr/>
        </p:nvSpPr>
        <p:spPr bwMode="auto">
          <a:xfrm>
            <a:off x="3208940" y="2768600"/>
            <a:ext cx="29547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GENEL BECERİ EĞİTİMİ</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MESLEKİ GELİŞİM</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 (PROBLEM ÇÖZME</a:t>
            </a:r>
            <a:r>
              <a:rPr lang="tr-TR" altLang="tr-TR" sz="1800" b="1" dirty="0" smtClean="0">
                <a:solidFill>
                  <a:prstClr val="black"/>
                </a:solidFill>
                <a:latin typeface="Times New Roman" pitchFamily="18" charset="0"/>
                <a:cs typeface="Times New Roman" pitchFamily="18" charset="0"/>
              </a:rPr>
              <a:t>)</a:t>
            </a:r>
          </a:p>
          <a:p>
            <a:pPr algn="ctr" eaLnBrk="0" fontAlgn="base" hangingPunct="0">
              <a:spcBef>
                <a:spcPct val="0"/>
              </a:spcBef>
              <a:spcAft>
                <a:spcPct val="0"/>
              </a:spcAft>
            </a:pPr>
            <a:r>
              <a:rPr lang="tr-TR" altLang="tr-TR" sz="1800" b="1" dirty="0" err="1">
                <a:solidFill>
                  <a:prstClr val="black"/>
                </a:solidFill>
                <a:latin typeface="Times New Roman" pitchFamily="18" charset="0"/>
                <a:cs typeface="Times New Roman" pitchFamily="18" charset="0"/>
              </a:rPr>
              <a:t>Öğr.Gör</a:t>
            </a:r>
            <a:r>
              <a:rPr lang="tr-TR" altLang="tr-TR" sz="1800" b="1" dirty="0">
                <a:solidFill>
                  <a:prstClr val="black"/>
                </a:solidFill>
                <a:latin typeface="Times New Roman" pitchFamily="18" charset="0"/>
                <a:cs typeface="Times New Roman" pitchFamily="18" charset="0"/>
              </a:rPr>
              <a:t>. Caner </a:t>
            </a:r>
            <a:r>
              <a:rPr lang="tr-TR" altLang="tr-TR" sz="1800" b="1" dirty="0" smtClean="0">
                <a:solidFill>
                  <a:prstClr val="black"/>
                </a:solidFill>
                <a:latin typeface="Times New Roman" pitchFamily="18" charset="0"/>
                <a:cs typeface="Times New Roman" pitchFamily="18" charset="0"/>
              </a:rPr>
              <a:t>BULUT</a:t>
            </a:r>
            <a:endParaRPr lang="tr-TR" altLang="tr-TR" sz="18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676584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KENDİNİ TANIMA VE GELİŞTİRME Kendini </a:t>
            </a:r>
            <a:r>
              <a:rPr lang="tr-TR" sz="3200" b="1" dirty="0"/>
              <a:t>Geliştirme </a:t>
            </a:r>
            <a:endParaRPr lang="tr-TR" sz="3200" dirty="0"/>
          </a:p>
        </p:txBody>
      </p:sp>
      <p:sp>
        <p:nvSpPr>
          <p:cNvPr id="5" name="İçerik Yer Tutucusu 4"/>
          <p:cNvSpPr>
            <a:spLocks noGrp="1"/>
          </p:cNvSpPr>
          <p:nvPr>
            <p:ph sz="half" idx="1"/>
          </p:nvPr>
        </p:nvSpPr>
        <p:spPr/>
        <p:txBody>
          <a:bodyPr/>
          <a:lstStyle/>
          <a:p>
            <a:endParaRPr lang="tr-TR" dirty="0" smtClean="0"/>
          </a:p>
          <a:p>
            <a:pPr algn="just"/>
            <a:r>
              <a:rPr lang="tr-TR" dirty="0" smtClean="0"/>
              <a:t>Kişisel </a:t>
            </a:r>
            <a:r>
              <a:rPr lang="tr-TR" dirty="0"/>
              <a:t>Özelliklerini </a:t>
            </a:r>
            <a:r>
              <a:rPr lang="tr-TR" dirty="0" smtClean="0"/>
              <a:t>Geliştirme</a:t>
            </a:r>
          </a:p>
          <a:p>
            <a:r>
              <a:rPr lang="tr-TR" dirty="0"/>
              <a:t>İlgi ve Yetenekleri </a:t>
            </a:r>
            <a:r>
              <a:rPr lang="tr-TR" dirty="0" smtClean="0"/>
              <a:t>Geliştirme</a:t>
            </a:r>
          </a:p>
          <a:p>
            <a:r>
              <a:rPr lang="tr-TR" dirty="0"/>
              <a:t>Kendini İfade Etme </a:t>
            </a:r>
            <a:r>
              <a:rPr lang="tr-TR" dirty="0" smtClean="0"/>
              <a:t>Yolları</a:t>
            </a:r>
          </a:p>
          <a:p>
            <a:r>
              <a:rPr lang="tr-TR" dirty="0"/>
              <a:t>Becerilerini Geliştirmek</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628800"/>
            <a:ext cx="26193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354969"/>
            <a:ext cx="2619375"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243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r>
              <a:rPr lang="tr-TR" dirty="0"/>
              <a:t>2. MESLEKİ BECERİLERİ GELİŞTİRME</a:t>
            </a:r>
          </a:p>
        </p:txBody>
      </p:sp>
    </p:spTree>
    <p:extLst>
      <p:ext uri="{BB962C8B-B14F-4D97-AF65-F5344CB8AC3E}">
        <p14:creationId xmlns:p14="http://schemas.microsoft.com/office/powerpoint/2010/main" val="3227116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rmAutofit/>
          </a:bodyPr>
          <a:lstStyle/>
          <a:p>
            <a:r>
              <a:rPr lang="tr-TR" sz="3200" b="1" dirty="0" smtClean="0"/>
              <a:t>MESLEKİ </a:t>
            </a:r>
            <a:r>
              <a:rPr lang="tr-TR" sz="3200" b="1" dirty="0"/>
              <a:t>BECERİLERİ GELİŞTİRME</a:t>
            </a:r>
            <a:endParaRPr lang="tr-TR" sz="3200" dirty="0"/>
          </a:p>
        </p:txBody>
      </p:sp>
      <p:sp>
        <p:nvSpPr>
          <p:cNvPr id="5" name="İçerik Yer Tutucusu 4"/>
          <p:cNvSpPr>
            <a:spLocks noGrp="1"/>
          </p:cNvSpPr>
          <p:nvPr>
            <p:ph idx="1"/>
          </p:nvPr>
        </p:nvSpPr>
        <p:spPr>
          <a:xfrm>
            <a:off x="457200" y="1124744"/>
            <a:ext cx="8229600" cy="4525963"/>
          </a:xfrm>
        </p:spPr>
        <p:txBody>
          <a:bodyPr>
            <a:noAutofit/>
          </a:bodyPr>
          <a:lstStyle/>
          <a:p>
            <a:pPr marL="0" indent="0" algn="just">
              <a:buNone/>
            </a:pPr>
            <a:r>
              <a:rPr lang="tr-TR" sz="2600" b="1" dirty="0"/>
              <a:t>Meslek Seçimi ve Meslekte </a:t>
            </a:r>
            <a:r>
              <a:rPr lang="tr-TR" sz="2600" b="1" dirty="0" smtClean="0"/>
              <a:t>İlerleme</a:t>
            </a:r>
          </a:p>
          <a:p>
            <a:pPr marL="0" indent="0" algn="just">
              <a:buNone/>
            </a:pPr>
            <a:r>
              <a:rPr lang="tr-TR" sz="2600" dirty="0" smtClean="0"/>
              <a:t>Meslek </a:t>
            </a:r>
            <a:r>
              <a:rPr lang="tr-TR" sz="2600" dirty="0"/>
              <a:t>seçimindeki karar kişinin hayatını etkileyen köklü bir karardır. Bireyin, işindeki başarı ve başarısızlığını etkilediği gibi, kişinin kendine olan inancını ve yaşam şeklini de etkiler. Her birey farklı ilgi ve yeteneklere sahiptir ve her meslek de farklı yetenekleri gerektirir. Bir kimse sahip olduğu nitelikleri gerektiren mesleklerde başarılı olur. </a:t>
            </a:r>
          </a:p>
          <a:p>
            <a:pPr marL="0" indent="0" algn="just">
              <a:buNone/>
            </a:pPr>
            <a:r>
              <a:rPr lang="tr-TR" sz="2600" dirty="0"/>
              <a:t>Meslek seçiminde dikkat edilecek noktalar arasında öncelikle kişinin kendi yeteneklerini tanıması gelmektedir. Yeteneklerin ne olduğu bilindiğin de ilgi duyulan alanlar tespit edilir. Böylelikle meslek hakkında bilgi edinmeye başlarsınız.</a:t>
            </a:r>
          </a:p>
        </p:txBody>
      </p:sp>
    </p:spTree>
    <p:extLst>
      <p:ext uri="{BB962C8B-B14F-4D97-AF65-F5344CB8AC3E}">
        <p14:creationId xmlns:p14="http://schemas.microsoft.com/office/powerpoint/2010/main" val="2044312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r>
              <a:rPr lang="tr-TR" sz="2800" b="1" dirty="0" smtClean="0"/>
              <a:t>Meslek Seçimi ve Meslekte İlerleme</a:t>
            </a:r>
          </a:p>
          <a:p>
            <a:pPr marL="0" indent="0">
              <a:buNone/>
            </a:pPr>
            <a:endParaRPr lang="tr-TR" sz="2800" b="1" dirty="0" smtClean="0"/>
          </a:p>
          <a:p>
            <a:pPr marL="0" indent="0">
              <a:buNone/>
            </a:pPr>
            <a:r>
              <a:rPr lang="tr-TR" sz="2800" dirty="0" smtClean="0"/>
              <a:t>Günümüzde </a:t>
            </a:r>
            <a:r>
              <a:rPr lang="tr-TR" sz="2800" dirty="0"/>
              <a:t>meslek seçeneklerinin artması, buna bağlı olarak meslekte uzmanlaşmanın artması, mesleğe hazırlanmanın uzun süreli eğitimi gerektirmesi, meslek seçiminin önemini artırmaktadır </a:t>
            </a:r>
          </a:p>
        </p:txBody>
      </p:sp>
      <p:sp>
        <p:nvSpPr>
          <p:cNvPr id="4" name="Başlık 3"/>
          <p:cNvSpPr>
            <a:spLocks noGrp="1"/>
          </p:cNvSpPr>
          <p:nvPr>
            <p:ph type="title"/>
          </p:nvPr>
        </p:nvSpPr>
        <p:spPr/>
        <p:txBody>
          <a:bodyPr>
            <a:normAutofit/>
          </a:bodyPr>
          <a:lstStyle/>
          <a:p>
            <a:r>
              <a:rPr lang="tr-TR" sz="3200" b="1" dirty="0" smtClean="0"/>
              <a:t>MESLEKİ BECERİLERİ GELİŞTİRME</a:t>
            </a:r>
            <a:endParaRPr lang="tr-TR" sz="3200" dirty="0"/>
          </a:p>
        </p:txBody>
      </p:sp>
    </p:spTree>
    <p:extLst>
      <p:ext uri="{BB962C8B-B14F-4D97-AF65-F5344CB8AC3E}">
        <p14:creationId xmlns:p14="http://schemas.microsoft.com/office/powerpoint/2010/main" val="3864375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
            </a:r>
            <a:br>
              <a:rPr lang="tr-TR" sz="3200" b="1" dirty="0" smtClean="0"/>
            </a:br>
            <a:r>
              <a:rPr lang="tr-TR" sz="3200" b="1" dirty="0" smtClean="0"/>
              <a:t>MESLEKİ BECERİLERİ GELİŞTİRME</a:t>
            </a:r>
            <a:br>
              <a:rPr lang="tr-TR" sz="3200" b="1" dirty="0" smtClean="0"/>
            </a:br>
            <a:endParaRPr lang="tr-TR" sz="3200" dirty="0"/>
          </a:p>
        </p:txBody>
      </p:sp>
      <p:sp>
        <p:nvSpPr>
          <p:cNvPr id="3" name="İçerik Yer Tutucusu 2"/>
          <p:cNvSpPr>
            <a:spLocks noGrp="1"/>
          </p:cNvSpPr>
          <p:nvPr>
            <p:ph idx="1"/>
          </p:nvPr>
        </p:nvSpPr>
        <p:spPr/>
        <p:txBody>
          <a:bodyPr>
            <a:normAutofit/>
          </a:bodyPr>
          <a:lstStyle/>
          <a:p>
            <a:pPr marL="0" indent="0">
              <a:buNone/>
            </a:pPr>
            <a:r>
              <a:rPr lang="tr-TR" sz="2800" b="1" dirty="0" smtClean="0"/>
              <a:t>   Meslek </a:t>
            </a:r>
            <a:r>
              <a:rPr lang="tr-TR" sz="2800" b="1" dirty="0"/>
              <a:t>Seçimi ve Meslekte </a:t>
            </a:r>
            <a:r>
              <a:rPr lang="tr-TR" sz="2800" b="1" dirty="0" smtClean="0"/>
              <a:t>İlerleme</a:t>
            </a:r>
          </a:p>
          <a:p>
            <a:pPr marL="0" indent="0">
              <a:buNone/>
            </a:pPr>
            <a:endParaRPr lang="tr-TR" sz="2800" dirty="0" smtClean="0"/>
          </a:p>
          <a:p>
            <a:r>
              <a:rPr lang="tr-TR" sz="2800" dirty="0" smtClean="0"/>
              <a:t>Meslek </a:t>
            </a:r>
            <a:r>
              <a:rPr lang="tr-TR" sz="2800" dirty="0"/>
              <a:t>Alanlarını </a:t>
            </a:r>
            <a:r>
              <a:rPr lang="tr-TR" sz="2800" dirty="0" smtClean="0"/>
              <a:t>Tanıma</a:t>
            </a:r>
          </a:p>
          <a:p>
            <a:r>
              <a:rPr lang="tr-TR" sz="2800" dirty="0"/>
              <a:t>Uygun Meslek </a:t>
            </a:r>
            <a:r>
              <a:rPr lang="tr-TR" sz="2800" dirty="0" smtClean="0"/>
              <a:t>Seçimi</a:t>
            </a:r>
          </a:p>
          <a:p>
            <a:r>
              <a:rPr lang="tr-TR" sz="2800" dirty="0"/>
              <a:t>Meslek Eğitimi </a:t>
            </a:r>
            <a:endParaRPr lang="tr-TR" sz="2800" dirty="0" smtClean="0"/>
          </a:p>
          <a:p>
            <a:r>
              <a:rPr lang="tr-TR" sz="2800" dirty="0"/>
              <a:t>Meslekte İlerleme Yolları </a:t>
            </a:r>
            <a:endParaRPr lang="tr-TR" sz="2800" dirty="0" smtClean="0"/>
          </a:p>
          <a:p>
            <a:r>
              <a:rPr lang="tr-TR" sz="2800" dirty="0"/>
              <a:t>Kariyer Planlama </a:t>
            </a:r>
            <a:r>
              <a:rPr lang="tr-TR" sz="2800" dirty="0" smtClean="0"/>
              <a:t>  </a:t>
            </a:r>
            <a:endParaRPr lang="tr-TR" sz="2800" dirty="0"/>
          </a:p>
        </p:txBody>
      </p:sp>
    </p:spTree>
    <p:extLst>
      <p:ext uri="{BB962C8B-B14F-4D97-AF65-F5344CB8AC3E}">
        <p14:creationId xmlns:p14="http://schemas.microsoft.com/office/powerpoint/2010/main" val="145980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pPr>
              <a:buFont typeface="Wingdings" pitchFamily="2" charset="2"/>
              <a:buChar char="Ø"/>
            </a:pPr>
            <a:r>
              <a:rPr lang="tr-TR" sz="2800" b="1" dirty="0"/>
              <a:t>Performansı Geliştirme</a:t>
            </a:r>
            <a:endParaRPr lang="tr-TR" sz="2800" b="1" dirty="0" smtClean="0"/>
          </a:p>
          <a:p>
            <a:r>
              <a:rPr lang="tr-TR" sz="2800" dirty="0" smtClean="0"/>
              <a:t>Zamanı </a:t>
            </a:r>
            <a:r>
              <a:rPr lang="tr-TR" sz="2800" dirty="0"/>
              <a:t>Verimli Kullanma </a:t>
            </a:r>
            <a:endParaRPr lang="tr-TR" sz="2800" dirty="0" smtClean="0"/>
          </a:p>
          <a:p>
            <a:r>
              <a:rPr lang="tr-TR" sz="2800" dirty="0"/>
              <a:t>Stresle Başa </a:t>
            </a:r>
            <a:r>
              <a:rPr lang="tr-TR" sz="2800" dirty="0" smtClean="0"/>
              <a:t>Çıkma</a:t>
            </a:r>
          </a:p>
          <a:p>
            <a:r>
              <a:rPr lang="tr-TR" sz="2800" dirty="0" smtClean="0"/>
              <a:t>Motivasyon</a:t>
            </a:r>
          </a:p>
          <a:p>
            <a:r>
              <a:rPr lang="tr-TR" sz="2800" dirty="0"/>
              <a:t>İşe </a:t>
            </a:r>
            <a:r>
              <a:rPr lang="tr-TR" sz="2800" dirty="0" smtClean="0"/>
              <a:t>Uyum</a:t>
            </a:r>
          </a:p>
          <a:p>
            <a:r>
              <a:rPr lang="tr-TR" sz="2800" dirty="0"/>
              <a:t>Ekip </a:t>
            </a:r>
            <a:r>
              <a:rPr lang="tr-TR" sz="2800" dirty="0" smtClean="0"/>
              <a:t>Çalışması</a:t>
            </a:r>
          </a:p>
          <a:p>
            <a:r>
              <a:rPr lang="tr-TR" sz="2800" dirty="0"/>
              <a:t>Mesleki Yayınları </a:t>
            </a:r>
            <a:r>
              <a:rPr lang="tr-TR" sz="2800" dirty="0" smtClean="0"/>
              <a:t>İzleme</a:t>
            </a:r>
          </a:p>
          <a:p>
            <a:r>
              <a:rPr lang="tr-TR" sz="2800" dirty="0"/>
              <a:t>Eğitim Faaliyetlerine </a:t>
            </a:r>
            <a:r>
              <a:rPr lang="tr-TR" sz="2800" dirty="0" smtClean="0"/>
              <a:t>Katılma</a:t>
            </a:r>
          </a:p>
          <a:p>
            <a:r>
              <a:rPr lang="tr-TR" sz="2800" dirty="0"/>
              <a:t>Ürün / Hizmet Kalitesini Geliştirme</a:t>
            </a:r>
            <a:r>
              <a:rPr lang="tr-TR" sz="2800" dirty="0" smtClean="0"/>
              <a:t> </a:t>
            </a:r>
            <a:endParaRPr lang="tr-TR" sz="2800" dirty="0"/>
          </a:p>
        </p:txBody>
      </p:sp>
      <p:sp>
        <p:nvSpPr>
          <p:cNvPr id="4" name="Başlık 1"/>
          <p:cNvSpPr>
            <a:spLocks noGrp="1"/>
          </p:cNvSpPr>
          <p:nvPr>
            <p:ph type="title"/>
          </p:nvPr>
        </p:nvSpPr>
        <p:spPr>
          <a:xfrm>
            <a:off x="457200" y="562670"/>
            <a:ext cx="8229600" cy="778098"/>
          </a:xfrm>
        </p:spPr>
        <p:txBody>
          <a:bodyPr>
            <a:noAutofit/>
          </a:bodyPr>
          <a:lstStyle/>
          <a:p>
            <a:r>
              <a:rPr lang="tr-TR" sz="3200" b="1" dirty="0" smtClean="0"/>
              <a:t/>
            </a:r>
            <a:br>
              <a:rPr lang="tr-TR" sz="3200" b="1" dirty="0" smtClean="0"/>
            </a:br>
            <a:r>
              <a:rPr lang="tr-TR" sz="3200" b="1" dirty="0" smtClean="0"/>
              <a:t/>
            </a:r>
            <a:br>
              <a:rPr lang="tr-TR" sz="3200" b="1" dirty="0" smtClean="0"/>
            </a:br>
            <a:r>
              <a:rPr lang="tr-TR" sz="3200" b="1" dirty="0" smtClean="0"/>
              <a:t/>
            </a:r>
            <a:br>
              <a:rPr lang="tr-TR" sz="3200" b="1" dirty="0" smtClean="0"/>
            </a:br>
            <a:r>
              <a:rPr lang="tr-TR" sz="3200" dirty="0" smtClean="0"/>
              <a:t/>
            </a:r>
            <a:br>
              <a:rPr lang="tr-TR" sz="3200" dirty="0" smtClean="0"/>
            </a:br>
            <a:r>
              <a:rPr lang="tr-TR" sz="3200" b="1" dirty="0" smtClean="0"/>
              <a:t>MESLEKİ BECERİLERİ GELİŞTİRME</a:t>
            </a:r>
            <a:br>
              <a:rPr lang="tr-TR" sz="3200" b="1" dirty="0" smtClean="0"/>
            </a:br>
            <a:r>
              <a:rPr lang="tr-TR" sz="3200" b="1" dirty="0" smtClean="0"/>
              <a:t/>
            </a:r>
            <a:br>
              <a:rPr lang="tr-TR" sz="3200" b="1" dirty="0" smtClean="0"/>
            </a:br>
            <a:r>
              <a:rPr lang="tr-TR" sz="3200" b="1" dirty="0" smtClean="0"/>
              <a:t/>
            </a:r>
            <a:br>
              <a:rPr lang="tr-TR" sz="3200" b="1" dirty="0" smtClean="0"/>
            </a:br>
            <a:r>
              <a:rPr lang="tr-TR" sz="3200" b="1" dirty="0" smtClean="0"/>
              <a:t/>
            </a:r>
            <a:br>
              <a:rPr lang="tr-TR" sz="3200" b="1" dirty="0" smtClean="0"/>
            </a:br>
            <a:endParaRPr lang="tr-TR" sz="3200" dirty="0"/>
          </a:p>
        </p:txBody>
      </p:sp>
    </p:spTree>
    <p:extLst>
      <p:ext uri="{BB962C8B-B14F-4D97-AF65-F5344CB8AC3E}">
        <p14:creationId xmlns:p14="http://schemas.microsoft.com/office/powerpoint/2010/main" val="3994171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dirty="0"/>
              <a:t>3. PROBLEM ÇÖZME</a:t>
            </a:r>
          </a:p>
        </p:txBody>
      </p:sp>
    </p:spTree>
    <p:extLst>
      <p:ext uri="{BB962C8B-B14F-4D97-AF65-F5344CB8AC3E}">
        <p14:creationId xmlns:p14="http://schemas.microsoft.com/office/powerpoint/2010/main" val="2932141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2800" b="1" dirty="0"/>
              <a:t>Problem Nedir? </a:t>
            </a:r>
            <a:endParaRPr lang="tr-TR" sz="2800" b="1" dirty="0" smtClean="0"/>
          </a:p>
          <a:p>
            <a:pPr marL="0" indent="0" algn="just">
              <a:buNone/>
            </a:pPr>
            <a:r>
              <a:rPr lang="tr-TR" sz="2800" dirty="0"/>
              <a:t>Problem, hakkında araştırma yapılacak, üzerinde düşünülecek, tartışılacak çözümlenmemiş bir sorundur. Problem üç temel ögeyi içerir. Bunlar, birey, engel ve </a:t>
            </a:r>
            <a:r>
              <a:rPr lang="tr-TR" sz="2800" dirty="0" err="1"/>
              <a:t>amaçdır</a:t>
            </a:r>
            <a:r>
              <a:rPr lang="tr-TR" sz="2800" dirty="0"/>
              <a:t>. Eğer bu üç ögeden biri yoksa ya da hedefe ulaşmak için alternatif yol yoksa problem de yoktur. Problem çözmenin ön koşulu ise problemi çözülebilir olarak görmektir. Ulaşılmaz olarak gördüğümüz problemi çözemeyiz. </a:t>
            </a:r>
          </a:p>
        </p:txBody>
      </p:sp>
      <p:sp>
        <p:nvSpPr>
          <p:cNvPr id="4" name="Başlık 3"/>
          <p:cNvSpPr>
            <a:spLocks noGrp="1"/>
          </p:cNvSpPr>
          <p:nvPr>
            <p:ph type="title"/>
          </p:nvPr>
        </p:nvSpPr>
        <p:spPr/>
        <p:txBody>
          <a:bodyPr>
            <a:normAutofit/>
          </a:bodyPr>
          <a:lstStyle/>
          <a:p>
            <a:r>
              <a:rPr lang="tr-TR" sz="3200" b="1" dirty="0" smtClean="0"/>
              <a:t>PROBLEM </a:t>
            </a:r>
            <a:r>
              <a:rPr lang="tr-TR" sz="3200" b="1" dirty="0"/>
              <a:t>ÇÖZME</a:t>
            </a:r>
            <a:endParaRPr lang="tr-TR" sz="3200" dirty="0"/>
          </a:p>
        </p:txBody>
      </p:sp>
    </p:spTree>
    <p:extLst>
      <p:ext uri="{BB962C8B-B14F-4D97-AF65-F5344CB8AC3E}">
        <p14:creationId xmlns:p14="http://schemas.microsoft.com/office/powerpoint/2010/main" val="892712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rmAutofit/>
          </a:bodyPr>
          <a:lstStyle/>
          <a:p>
            <a:r>
              <a:rPr lang="tr-TR" sz="3200" b="1" dirty="0" smtClean="0"/>
              <a:t>PROBLEM </a:t>
            </a:r>
            <a:r>
              <a:rPr lang="tr-TR" sz="3200" b="1" dirty="0"/>
              <a:t>ÇÖZME</a:t>
            </a:r>
            <a:endParaRPr lang="tr-TR" sz="3200" dirty="0"/>
          </a:p>
        </p:txBody>
      </p:sp>
      <p:sp>
        <p:nvSpPr>
          <p:cNvPr id="5" name="İçerik Yer Tutucusu 4"/>
          <p:cNvSpPr>
            <a:spLocks noGrp="1"/>
          </p:cNvSpPr>
          <p:nvPr>
            <p:ph idx="1"/>
          </p:nvPr>
        </p:nvSpPr>
        <p:spPr/>
        <p:txBody>
          <a:bodyPr>
            <a:normAutofit/>
          </a:bodyPr>
          <a:lstStyle/>
          <a:p>
            <a:r>
              <a:rPr lang="tr-TR" sz="2800" b="1" dirty="0"/>
              <a:t>Problem Çözme Aşamaları </a:t>
            </a:r>
            <a:endParaRPr lang="tr-TR" sz="2800" dirty="0"/>
          </a:p>
          <a:p>
            <a:r>
              <a:rPr lang="tr-TR" sz="2800" dirty="0" smtClean="0"/>
              <a:t> </a:t>
            </a:r>
            <a:r>
              <a:rPr lang="tr-TR" sz="2800" dirty="0"/>
              <a:t>Problemin fark edilmesi </a:t>
            </a:r>
          </a:p>
          <a:p>
            <a:r>
              <a:rPr lang="tr-TR" sz="2800" dirty="0" smtClean="0"/>
              <a:t> </a:t>
            </a:r>
            <a:r>
              <a:rPr lang="tr-TR" sz="2800" dirty="0"/>
              <a:t>Problemin tanımlanması </a:t>
            </a:r>
          </a:p>
          <a:p>
            <a:r>
              <a:rPr lang="tr-TR" sz="2800" dirty="0" smtClean="0"/>
              <a:t> </a:t>
            </a:r>
            <a:r>
              <a:rPr lang="tr-TR" sz="2800" dirty="0"/>
              <a:t>Hipotezlerin oluşturulması </a:t>
            </a:r>
          </a:p>
          <a:p>
            <a:r>
              <a:rPr lang="tr-TR" sz="2800" dirty="0" smtClean="0"/>
              <a:t> </a:t>
            </a:r>
            <a:r>
              <a:rPr lang="tr-TR" sz="2800" dirty="0"/>
              <a:t>Problemle ilgili bilgi toplanması </a:t>
            </a:r>
          </a:p>
          <a:p>
            <a:r>
              <a:rPr lang="tr-TR" sz="2800" dirty="0" smtClean="0"/>
              <a:t> </a:t>
            </a:r>
            <a:r>
              <a:rPr lang="tr-TR" sz="2800" dirty="0"/>
              <a:t>Hipotezlerin test edilmesi </a:t>
            </a:r>
          </a:p>
          <a:p>
            <a:r>
              <a:rPr lang="tr-TR" sz="2800" dirty="0" smtClean="0"/>
              <a:t> </a:t>
            </a:r>
            <a:r>
              <a:rPr lang="tr-TR" sz="2800" dirty="0"/>
              <a:t>En uygun hipotezin seçilmesi </a:t>
            </a:r>
          </a:p>
          <a:p>
            <a:r>
              <a:rPr lang="tr-TR" sz="2800" dirty="0" smtClean="0"/>
              <a:t> </a:t>
            </a:r>
            <a:r>
              <a:rPr lang="tr-TR" sz="2800" dirty="0"/>
              <a:t>Genel bir sonuca varılması </a:t>
            </a:r>
          </a:p>
          <a:p>
            <a:endParaRPr lang="tr-TR" sz="2800" dirty="0"/>
          </a:p>
        </p:txBody>
      </p:sp>
    </p:spTree>
    <p:extLst>
      <p:ext uri="{BB962C8B-B14F-4D97-AF65-F5344CB8AC3E}">
        <p14:creationId xmlns:p14="http://schemas.microsoft.com/office/powerpoint/2010/main" val="4184756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sz="2800" b="1" dirty="0"/>
              <a:t>Problem Çözümünde Engeller </a:t>
            </a:r>
            <a:endParaRPr lang="tr-TR" sz="2800" b="1" dirty="0" smtClean="0"/>
          </a:p>
          <a:p>
            <a:pPr marL="0" indent="0" algn="just">
              <a:buNone/>
            </a:pPr>
            <a:r>
              <a:rPr lang="tr-TR" sz="2800" dirty="0"/>
              <a:t>Problemleri çözmek karmaşık bir süreçtir Göremediğimiz birçok etken, problemleri çözmekte bizlere güçlük çıkarabilir. Bu güçlüklerin bazıları psikolojik, bazıları ise çevresel ortamlardan kaynaklanır. Bu engelleri doğru saptayamadığımız sürece iyi bir problem çözücü olmamız zordur. </a:t>
            </a:r>
          </a:p>
        </p:txBody>
      </p:sp>
      <p:sp>
        <p:nvSpPr>
          <p:cNvPr id="4" name="Başlık 3"/>
          <p:cNvSpPr>
            <a:spLocks noGrp="1"/>
          </p:cNvSpPr>
          <p:nvPr>
            <p:ph type="title"/>
          </p:nvPr>
        </p:nvSpPr>
        <p:spPr/>
        <p:txBody>
          <a:bodyPr>
            <a:normAutofit/>
          </a:bodyPr>
          <a:lstStyle/>
          <a:p>
            <a:r>
              <a:rPr lang="tr-TR" sz="3200" b="1" dirty="0" smtClean="0"/>
              <a:t>PROBLEM </a:t>
            </a:r>
            <a:r>
              <a:rPr lang="tr-TR" sz="3200" b="1" dirty="0"/>
              <a:t>ÇÖZME</a:t>
            </a:r>
            <a:endParaRPr lang="tr-TR" sz="3200" dirty="0"/>
          </a:p>
        </p:txBody>
      </p:sp>
    </p:spTree>
    <p:extLst>
      <p:ext uri="{BB962C8B-B14F-4D97-AF65-F5344CB8AC3E}">
        <p14:creationId xmlns:p14="http://schemas.microsoft.com/office/powerpoint/2010/main" val="4258712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
            </a:r>
            <a:br>
              <a:rPr lang="tr-TR" dirty="0" smtClean="0"/>
            </a:br>
            <a:r>
              <a:rPr lang="tr-TR" dirty="0" smtClean="0"/>
              <a:t> </a:t>
            </a:r>
            <a:r>
              <a:rPr lang="tr-TR" b="1" dirty="0" smtClean="0"/>
              <a:t>MESLEKİ GELİŞİM </a:t>
            </a:r>
            <a:endParaRPr lang="tr-TR" dirty="0"/>
          </a:p>
        </p:txBody>
      </p:sp>
      <p:sp>
        <p:nvSpPr>
          <p:cNvPr id="3" name="Alt Başlık 2"/>
          <p:cNvSpPr>
            <a:spLocks noGrp="1"/>
          </p:cNvSpPr>
          <p:nvPr>
            <p:ph type="subTitle" idx="1"/>
          </p:nvPr>
        </p:nvSpPr>
        <p:spPr/>
        <p:txBody>
          <a:bodyPr/>
          <a:lstStyle/>
          <a:p>
            <a:endParaRPr lang="tr-TR" dirty="0"/>
          </a:p>
          <a:p>
            <a:r>
              <a:rPr lang="tr-TR" dirty="0"/>
              <a:t> </a:t>
            </a:r>
            <a:r>
              <a:rPr lang="tr-TR" b="1" dirty="0"/>
              <a:t>PROBLEM ÇÖZME </a:t>
            </a:r>
            <a:endParaRPr lang="tr-TR" dirty="0"/>
          </a:p>
        </p:txBody>
      </p:sp>
    </p:spTree>
    <p:extLst>
      <p:ext uri="{BB962C8B-B14F-4D97-AF65-F5344CB8AC3E}">
        <p14:creationId xmlns:p14="http://schemas.microsoft.com/office/powerpoint/2010/main" val="906405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4525963"/>
          </a:xfrm>
        </p:spPr>
        <p:txBody>
          <a:bodyPr>
            <a:noAutofit/>
          </a:bodyPr>
          <a:lstStyle/>
          <a:p>
            <a:pPr marL="0" indent="0" algn="just">
              <a:buNone/>
            </a:pPr>
            <a:r>
              <a:rPr lang="tr-TR" sz="2600" i="1" dirty="0" smtClean="0"/>
              <a:t>Problem </a:t>
            </a:r>
            <a:r>
              <a:rPr lang="tr-TR" sz="2600" i="1" dirty="0"/>
              <a:t>çözücülerinden kaynaklanan çözüm </a:t>
            </a:r>
            <a:r>
              <a:rPr lang="tr-TR" sz="2600" i="1" dirty="0" smtClean="0"/>
              <a:t>engelleri</a:t>
            </a:r>
          </a:p>
          <a:p>
            <a:pPr marL="0" indent="0" algn="just">
              <a:buNone/>
            </a:pPr>
            <a:r>
              <a:rPr lang="tr-TR" sz="2600" i="1" dirty="0" smtClean="0"/>
              <a:t> </a:t>
            </a:r>
            <a:r>
              <a:rPr lang="tr-TR" sz="2600" dirty="0" smtClean="0"/>
              <a:t> </a:t>
            </a:r>
            <a:r>
              <a:rPr lang="tr-TR" sz="2600" b="1" dirty="0"/>
              <a:t>Algılama eksikliği</a:t>
            </a:r>
            <a:r>
              <a:rPr lang="tr-TR" sz="2600" dirty="0"/>
              <a:t>: Problemin tek ya da çok az boyutunu görmek </a:t>
            </a:r>
          </a:p>
          <a:p>
            <a:pPr marL="0" indent="0" algn="just">
              <a:buNone/>
            </a:pPr>
            <a:r>
              <a:rPr lang="tr-TR" sz="2600" b="1" dirty="0" smtClean="0"/>
              <a:t>İfade </a:t>
            </a:r>
            <a:r>
              <a:rPr lang="tr-TR" sz="2600" b="1" dirty="0"/>
              <a:t>edememe</a:t>
            </a:r>
            <a:r>
              <a:rPr lang="tr-TR" sz="2600" dirty="0"/>
              <a:t>: Problemin çözümüne aykırı düşecek bir dil kullanmak, açık ve net ifade edememek </a:t>
            </a:r>
            <a:endParaRPr lang="tr-TR" sz="2600" dirty="0" smtClean="0"/>
          </a:p>
          <a:p>
            <a:pPr marL="0" indent="0" algn="just">
              <a:buNone/>
            </a:pPr>
            <a:r>
              <a:rPr lang="tr-TR" sz="2600" b="1" dirty="0" smtClean="0"/>
              <a:t>Duygular</a:t>
            </a:r>
            <a:r>
              <a:rPr lang="tr-TR" sz="2600" dirty="0"/>
              <a:t>: Başarı, takdir edilme, ait olma, çekinme ve korkmak gibi kişiden kişiye değişiklik gösteren birtakım gereksinimler, içinde bulunulan problem ile çakışırsa uygun şekilde davranmayı güçleştirir. </a:t>
            </a:r>
            <a:endParaRPr lang="tr-TR" sz="2600" dirty="0" smtClean="0"/>
          </a:p>
          <a:p>
            <a:pPr marL="0" indent="0" algn="just">
              <a:buNone/>
            </a:pPr>
            <a:r>
              <a:rPr lang="tr-TR" sz="2600" b="1" dirty="0" smtClean="0"/>
              <a:t>Zekâ</a:t>
            </a:r>
            <a:r>
              <a:rPr lang="tr-TR" sz="2600" b="1" dirty="0"/>
              <a:t>: </a:t>
            </a:r>
            <a:r>
              <a:rPr lang="tr-TR" sz="2600" dirty="0"/>
              <a:t>Zekânın doğru kullanılmamasından kaynaklanan engellerdir. Önemli olan neye sahip olunduğu değil nasıl kullanıldığıdır </a:t>
            </a:r>
          </a:p>
          <a:p>
            <a:pPr algn="just"/>
            <a:endParaRPr lang="tr-TR" sz="2600" dirty="0"/>
          </a:p>
        </p:txBody>
      </p:sp>
      <p:sp>
        <p:nvSpPr>
          <p:cNvPr id="4" name="Başlık 3"/>
          <p:cNvSpPr>
            <a:spLocks noGrp="1"/>
          </p:cNvSpPr>
          <p:nvPr>
            <p:ph type="title"/>
          </p:nvPr>
        </p:nvSpPr>
        <p:spPr/>
        <p:txBody>
          <a:bodyPr>
            <a:normAutofit/>
          </a:bodyPr>
          <a:lstStyle/>
          <a:p>
            <a:r>
              <a:rPr lang="tr-TR" sz="3200" b="1" dirty="0" smtClean="0"/>
              <a:t>PROBLEM </a:t>
            </a:r>
            <a:r>
              <a:rPr lang="tr-TR" sz="3200" b="1" dirty="0"/>
              <a:t>ÇÖZME</a:t>
            </a:r>
            <a:endParaRPr lang="tr-TR" sz="3200" dirty="0"/>
          </a:p>
        </p:txBody>
      </p:sp>
    </p:spTree>
    <p:extLst>
      <p:ext uri="{BB962C8B-B14F-4D97-AF65-F5344CB8AC3E}">
        <p14:creationId xmlns:p14="http://schemas.microsoft.com/office/powerpoint/2010/main" val="4036231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r>
              <a:rPr lang="tr-TR" sz="2800" i="1" dirty="0" smtClean="0"/>
              <a:t>Ortamdan </a:t>
            </a:r>
            <a:r>
              <a:rPr lang="tr-TR" sz="2800" i="1" dirty="0"/>
              <a:t>kaynaklanan çözüm engelleri </a:t>
            </a:r>
            <a:endParaRPr lang="tr-TR" sz="2800" i="1" dirty="0" smtClean="0"/>
          </a:p>
          <a:p>
            <a:pPr marL="0" indent="0">
              <a:buNone/>
            </a:pPr>
            <a:r>
              <a:rPr lang="tr-TR" sz="2800" b="1" dirty="0" smtClean="0"/>
              <a:t>Fiziksel </a:t>
            </a:r>
            <a:r>
              <a:rPr lang="tr-TR" sz="2800" b="1" dirty="0"/>
              <a:t>çevre</a:t>
            </a:r>
            <a:r>
              <a:rPr lang="tr-TR" sz="2800" dirty="0"/>
              <a:t>: Çalışma ortamının durumu </a:t>
            </a:r>
          </a:p>
          <a:p>
            <a:pPr marL="0" indent="0">
              <a:buNone/>
            </a:pPr>
            <a:r>
              <a:rPr lang="tr-TR" sz="2800" b="1" dirty="0" smtClean="0"/>
              <a:t>Politika</a:t>
            </a:r>
            <a:r>
              <a:rPr lang="tr-TR" sz="2800" b="1" dirty="0"/>
              <a:t>, süreç ve prosedürler: </a:t>
            </a:r>
            <a:r>
              <a:rPr lang="tr-TR" sz="2800" dirty="0"/>
              <a:t>Kuruluşun politikası, kurallar vb. </a:t>
            </a:r>
          </a:p>
          <a:p>
            <a:pPr marL="0" indent="0">
              <a:buNone/>
            </a:pPr>
            <a:r>
              <a:rPr lang="tr-TR" sz="2800" b="1" dirty="0" smtClean="0"/>
              <a:t>Kültür </a:t>
            </a:r>
            <a:r>
              <a:rPr lang="tr-TR" sz="2800" b="1" dirty="0"/>
              <a:t>ve yönetim tarzları: </a:t>
            </a:r>
            <a:r>
              <a:rPr lang="tr-TR" sz="2800" dirty="0"/>
              <a:t>Toplumun ve örgütün kültürel yapısı ve yönetim anlayışları, gelişim ve yeniliklere açık olup olmaması </a:t>
            </a:r>
          </a:p>
        </p:txBody>
      </p:sp>
      <p:sp>
        <p:nvSpPr>
          <p:cNvPr id="4" name="Başlık 3"/>
          <p:cNvSpPr>
            <a:spLocks noGrp="1"/>
          </p:cNvSpPr>
          <p:nvPr>
            <p:ph type="title"/>
          </p:nvPr>
        </p:nvSpPr>
        <p:spPr/>
        <p:txBody>
          <a:bodyPr>
            <a:normAutofit/>
          </a:bodyPr>
          <a:lstStyle/>
          <a:p>
            <a:r>
              <a:rPr lang="tr-TR" sz="3200" b="1" dirty="0" smtClean="0"/>
              <a:t>PROBLEM </a:t>
            </a:r>
            <a:r>
              <a:rPr lang="tr-TR" sz="3200" b="1" dirty="0"/>
              <a:t>ÇÖZME</a:t>
            </a:r>
            <a:endParaRPr lang="tr-TR" sz="3200" dirty="0"/>
          </a:p>
        </p:txBody>
      </p:sp>
    </p:spTree>
    <p:extLst>
      <p:ext uri="{BB962C8B-B14F-4D97-AF65-F5344CB8AC3E}">
        <p14:creationId xmlns:p14="http://schemas.microsoft.com/office/powerpoint/2010/main" val="993474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r>
              <a:rPr lang="tr-TR" sz="2800" dirty="0" smtClean="0"/>
              <a:t>Önce </a:t>
            </a:r>
            <a:r>
              <a:rPr lang="tr-TR" sz="2800" dirty="0"/>
              <a:t>problemi tanımlayınız </a:t>
            </a:r>
          </a:p>
          <a:p>
            <a:r>
              <a:rPr lang="tr-TR" sz="2800" dirty="0" smtClean="0"/>
              <a:t>Gerçekten </a:t>
            </a:r>
            <a:r>
              <a:rPr lang="tr-TR" sz="2800" dirty="0"/>
              <a:t>önemli problemler için zaman harcayınız </a:t>
            </a:r>
          </a:p>
          <a:p>
            <a:r>
              <a:rPr lang="tr-TR" sz="2800" dirty="0" smtClean="0"/>
              <a:t>Varsayımlarınızı </a:t>
            </a:r>
            <a:r>
              <a:rPr lang="tr-TR" sz="2800" dirty="0"/>
              <a:t>test ediniz </a:t>
            </a:r>
            <a:endParaRPr lang="tr-TR" sz="2800" dirty="0" smtClean="0"/>
          </a:p>
          <a:p>
            <a:r>
              <a:rPr lang="tr-TR" sz="2800" dirty="0" smtClean="0"/>
              <a:t>Proje </a:t>
            </a:r>
            <a:r>
              <a:rPr lang="tr-TR" sz="2800" dirty="0"/>
              <a:t>yönetim becerilerinizi kullanınız. </a:t>
            </a:r>
          </a:p>
          <a:p>
            <a:r>
              <a:rPr lang="tr-TR" sz="2800" dirty="0" smtClean="0"/>
              <a:t>Grup </a:t>
            </a:r>
            <a:r>
              <a:rPr lang="tr-TR" sz="2800" dirty="0"/>
              <a:t>çalışması yapınız. </a:t>
            </a:r>
          </a:p>
          <a:p>
            <a:r>
              <a:rPr lang="tr-TR" sz="2800" dirty="0" smtClean="0"/>
              <a:t>Hedeflerinizle </a:t>
            </a:r>
            <a:r>
              <a:rPr lang="tr-TR" sz="2800" dirty="0"/>
              <a:t>ilgili olarak ne yapmanız gerekiyorsa onu yapınız. </a:t>
            </a:r>
          </a:p>
          <a:p>
            <a:r>
              <a:rPr lang="tr-TR" sz="2800" dirty="0" smtClean="0"/>
              <a:t>İletişime </a:t>
            </a:r>
            <a:r>
              <a:rPr lang="tr-TR" sz="2800" dirty="0"/>
              <a:t>giriniz. </a:t>
            </a:r>
          </a:p>
          <a:p>
            <a:r>
              <a:rPr lang="tr-TR" sz="2800" dirty="0" smtClean="0"/>
              <a:t>Geçiştirme </a:t>
            </a:r>
            <a:r>
              <a:rPr lang="tr-TR" sz="2800" dirty="0"/>
              <a:t>düşüncelerinden kaçınmalısınız. </a:t>
            </a:r>
          </a:p>
          <a:p>
            <a:endParaRPr lang="tr-TR" sz="2800" dirty="0"/>
          </a:p>
          <a:p>
            <a:pPr>
              <a:buFont typeface="Wingdings" pitchFamily="2" charset="2"/>
              <a:buChar char="Ø"/>
            </a:pPr>
            <a:endParaRPr lang="tr-TR" sz="2800" dirty="0"/>
          </a:p>
        </p:txBody>
      </p:sp>
      <p:sp>
        <p:nvSpPr>
          <p:cNvPr id="4" name="Başlık 3"/>
          <p:cNvSpPr>
            <a:spLocks noGrp="1"/>
          </p:cNvSpPr>
          <p:nvPr>
            <p:ph type="title"/>
          </p:nvPr>
        </p:nvSpPr>
        <p:spPr/>
        <p:txBody>
          <a:bodyPr>
            <a:normAutofit fontScale="90000"/>
          </a:bodyPr>
          <a:lstStyle/>
          <a:p>
            <a:r>
              <a:rPr lang="tr-TR" sz="3200" b="1" dirty="0" smtClean="0"/>
              <a:t/>
            </a:r>
            <a:br>
              <a:rPr lang="tr-TR" sz="3200" b="1" dirty="0" smtClean="0"/>
            </a:br>
            <a:r>
              <a:rPr lang="tr-TR" sz="3200" b="1" dirty="0" smtClean="0"/>
              <a:t>PROBLEM ÇÖZME</a:t>
            </a:r>
            <a:br>
              <a:rPr lang="tr-TR" sz="3200" b="1" dirty="0" smtClean="0"/>
            </a:br>
            <a:r>
              <a:rPr lang="tr-TR" sz="3200" b="1" dirty="0" smtClean="0"/>
              <a:t> Problem Çözümüne İlişkin Önemli Tavsiyeler </a:t>
            </a:r>
            <a:r>
              <a:rPr lang="tr-TR" sz="3200" dirty="0" smtClean="0"/>
              <a:t/>
            </a:r>
            <a:br>
              <a:rPr lang="tr-TR" sz="3200" dirty="0" smtClean="0"/>
            </a:br>
            <a:endParaRPr lang="tr-TR" sz="3200" dirty="0"/>
          </a:p>
        </p:txBody>
      </p:sp>
    </p:spTree>
    <p:extLst>
      <p:ext uri="{BB962C8B-B14F-4D97-AF65-F5344CB8AC3E}">
        <p14:creationId xmlns:p14="http://schemas.microsoft.com/office/powerpoint/2010/main" val="1772178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r>
              <a:rPr lang="tr-TR" sz="2800" dirty="0"/>
              <a:t>Doğru “kök sebepleri” tanımlayın ve kesinleştiriniz. </a:t>
            </a:r>
          </a:p>
          <a:p>
            <a:r>
              <a:rPr lang="tr-TR" sz="2800" dirty="0"/>
              <a:t>Etkili çözümleri seçin ve uygulayınız. </a:t>
            </a:r>
          </a:p>
          <a:p>
            <a:r>
              <a:rPr lang="tr-TR" sz="2800" dirty="0"/>
              <a:t>‘Hayır’ deme cesaretine sahip olunuz. </a:t>
            </a:r>
          </a:p>
          <a:p>
            <a:r>
              <a:rPr lang="tr-TR" sz="2800" dirty="0"/>
              <a:t>Verdiğiniz sözleri karşılayınız </a:t>
            </a:r>
          </a:p>
          <a:p>
            <a:r>
              <a:rPr lang="tr-TR" sz="2800" dirty="0"/>
              <a:t>Her şey gereklidir, hiçbir şey gereksiz değildir</a:t>
            </a:r>
          </a:p>
          <a:p>
            <a:r>
              <a:rPr lang="tr-TR" sz="2800" dirty="0"/>
              <a:t>Aksilikler için plan yapınız. </a:t>
            </a:r>
          </a:p>
          <a:p>
            <a:r>
              <a:rPr lang="tr-TR" sz="2800" dirty="0"/>
              <a:t>Eksiksiz (tam) kriterler kullanınız. </a:t>
            </a:r>
          </a:p>
          <a:p>
            <a:r>
              <a:rPr lang="tr-TR" sz="2800" dirty="0"/>
              <a:t>Yardımcı olanlara teşekkür ediniz. </a:t>
            </a:r>
          </a:p>
          <a:p>
            <a:pPr marL="0" indent="0">
              <a:buNone/>
            </a:pPr>
            <a:r>
              <a:rPr lang="tr-TR" sz="2800" dirty="0"/>
              <a:t> </a:t>
            </a:r>
          </a:p>
          <a:p>
            <a:endParaRPr lang="tr-TR" sz="2800" dirty="0"/>
          </a:p>
        </p:txBody>
      </p:sp>
      <p:sp>
        <p:nvSpPr>
          <p:cNvPr id="4" name="Başlık 3"/>
          <p:cNvSpPr>
            <a:spLocks noGrp="1"/>
          </p:cNvSpPr>
          <p:nvPr>
            <p:ph type="title"/>
          </p:nvPr>
        </p:nvSpPr>
        <p:spPr/>
        <p:txBody>
          <a:bodyPr>
            <a:normAutofit fontScale="90000"/>
          </a:bodyPr>
          <a:lstStyle/>
          <a:p>
            <a:r>
              <a:rPr lang="tr-TR" sz="3200" b="1" dirty="0" smtClean="0"/>
              <a:t/>
            </a:r>
            <a:br>
              <a:rPr lang="tr-TR" sz="3200" b="1" dirty="0" smtClean="0"/>
            </a:br>
            <a:r>
              <a:rPr lang="tr-TR" sz="3200" b="1" dirty="0" smtClean="0"/>
              <a:t>PROBLEM ÇÖZME</a:t>
            </a:r>
            <a:br>
              <a:rPr lang="tr-TR" sz="3200" b="1" dirty="0" smtClean="0"/>
            </a:br>
            <a:r>
              <a:rPr lang="tr-TR" sz="3200" b="1" dirty="0" smtClean="0"/>
              <a:t> Problem Çözümüne İlişkin Önemli Tavsiyeler </a:t>
            </a:r>
            <a:r>
              <a:rPr lang="tr-TR" sz="3200" dirty="0" smtClean="0"/>
              <a:t/>
            </a:r>
            <a:br>
              <a:rPr lang="tr-TR" sz="3200" dirty="0" smtClean="0"/>
            </a:br>
            <a:endParaRPr lang="tr-TR" sz="3200" dirty="0"/>
          </a:p>
        </p:txBody>
      </p:sp>
    </p:spTree>
    <p:extLst>
      <p:ext uri="{BB962C8B-B14F-4D97-AF65-F5344CB8AC3E}">
        <p14:creationId xmlns:p14="http://schemas.microsoft.com/office/powerpoint/2010/main" val="1240536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dirty="0" smtClean="0"/>
              <a:t>PROBLEM ÇÖZME </a:t>
            </a:r>
            <a:br>
              <a:rPr lang="tr-TR" sz="3200" b="1" dirty="0" smtClean="0"/>
            </a:br>
            <a:r>
              <a:rPr lang="tr-TR" sz="3200" b="1" dirty="0" smtClean="0"/>
              <a:t>Problem </a:t>
            </a:r>
            <a:r>
              <a:rPr lang="tr-TR" sz="3200" b="1" dirty="0"/>
              <a:t>Çözme Teknikleri </a:t>
            </a:r>
            <a:endParaRPr lang="tr-TR" sz="3200" dirty="0"/>
          </a:p>
        </p:txBody>
      </p:sp>
      <p:sp>
        <p:nvSpPr>
          <p:cNvPr id="3" name="İçerik Yer Tutucusu 2"/>
          <p:cNvSpPr>
            <a:spLocks noGrp="1"/>
          </p:cNvSpPr>
          <p:nvPr>
            <p:ph sz="half" idx="1"/>
          </p:nvPr>
        </p:nvSpPr>
        <p:spPr/>
        <p:txBody>
          <a:bodyPr/>
          <a:lstStyle/>
          <a:p>
            <a:pPr marL="0" indent="0">
              <a:buNone/>
            </a:pPr>
            <a:endParaRPr lang="tr-TR" b="1" dirty="0" smtClean="0"/>
          </a:p>
          <a:p>
            <a:pPr marL="0" indent="0">
              <a:buNone/>
            </a:pPr>
            <a:endParaRPr lang="tr-TR" b="1" dirty="0"/>
          </a:p>
          <a:p>
            <a:pPr marL="0" indent="0">
              <a:buNone/>
            </a:pPr>
            <a:endParaRPr lang="tr-TR" b="1" dirty="0" smtClean="0"/>
          </a:p>
          <a:p>
            <a:pPr marL="0" indent="0">
              <a:buNone/>
            </a:pPr>
            <a:r>
              <a:rPr lang="tr-TR" b="1" dirty="0" smtClean="0"/>
              <a:t>Beyin </a:t>
            </a:r>
            <a:r>
              <a:rPr lang="tr-TR" b="1" dirty="0"/>
              <a:t>Fırtınası</a:t>
            </a:r>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060848"/>
            <a:ext cx="3794745"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8841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1600200"/>
            <a:ext cx="2674640" cy="4525963"/>
          </a:xfrm>
        </p:spPr>
        <p:txBody>
          <a:bodyPr/>
          <a:lstStyle/>
          <a:p>
            <a:pPr marL="0" indent="0">
              <a:buNone/>
            </a:pPr>
            <a:r>
              <a:rPr lang="tr-TR" b="1" dirty="0"/>
              <a:t>Problem Ağacı (Ağaç Diyagramı) </a:t>
            </a:r>
            <a:endParaRPr lang="tr-TR" dirty="0"/>
          </a:p>
        </p:txBody>
      </p:sp>
      <p:sp>
        <p:nvSpPr>
          <p:cNvPr id="5" name="Başlık 1"/>
          <p:cNvSpPr>
            <a:spLocks noGrp="1"/>
          </p:cNvSpPr>
          <p:nvPr>
            <p:ph type="title"/>
          </p:nvPr>
        </p:nvSpPr>
        <p:spPr>
          <a:xfrm>
            <a:off x="457200" y="274638"/>
            <a:ext cx="8229600" cy="634082"/>
          </a:xfrm>
        </p:spPr>
        <p:txBody>
          <a:bodyPr>
            <a:noAutofit/>
          </a:bodyPr>
          <a:lstStyle/>
          <a:p>
            <a:r>
              <a:rPr lang="tr-TR" sz="3200" b="1" dirty="0" smtClean="0"/>
              <a:t>PROBLEM ÇÖZME </a:t>
            </a:r>
            <a:br>
              <a:rPr lang="tr-TR" sz="3200" b="1" dirty="0" smtClean="0"/>
            </a:br>
            <a:r>
              <a:rPr lang="tr-TR" sz="3200" b="1" dirty="0" smtClean="0"/>
              <a:t>Problem </a:t>
            </a:r>
            <a:r>
              <a:rPr lang="tr-TR" sz="3200" b="1" dirty="0"/>
              <a:t>Çözme Teknikleri </a:t>
            </a:r>
            <a:endParaRPr lang="tr-TR" sz="3200" dirty="0"/>
          </a:p>
        </p:txBody>
      </p:sp>
      <p:pic>
        <p:nvPicPr>
          <p:cNvPr id="7170" name="Picture 2" descr="C:\Users\Caner\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052736"/>
            <a:ext cx="5506782"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259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1600200"/>
            <a:ext cx="2530624" cy="4525963"/>
          </a:xfrm>
        </p:spPr>
        <p:txBody>
          <a:bodyPr/>
          <a:lstStyle/>
          <a:p>
            <a:pPr marL="0" indent="0">
              <a:buNone/>
            </a:pPr>
            <a:r>
              <a:rPr lang="tr-TR" b="1" dirty="0" smtClean="0"/>
              <a:t>Problem Ağacı (Ağaç Diyagramı) </a:t>
            </a:r>
            <a:endParaRPr lang="tr-TR" dirty="0" smtClean="0"/>
          </a:p>
          <a:p>
            <a:pPr marL="0" indent="0">
              <a:buNone/>
            </a:pPr>
            <a:endParaRPr lang="tr-TR" dirty="0"/>
          </a:p>
        </p:txBody>
      </p:sp>
      <p:pic>
        <p:nvPicPr>
          <p:cNvPr id="8194" name="Picture 2" descr="C:\Users\Caner\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268760"/>
            <a:ext cx="5400600" cy="5112568"/>
          </a:xfrm>
          <a:prstGeom prst="rect">
            <a:avLst/>
          </a:prstGeom>
          <a:noFill/>
          <a:extLst>
            <a:ext uri="{909E8E84-426E-40DD-AFC4-6F175D3DCCD1}">
              <a14:hiddenFill xmlns:a14="http://schemas.microsoft.com/office/drawing/2010/main">
                <a:solidFill>
                  <a:srgbClr val="FFFFFF"/>
                </a:solidFill>
              </a14:hiddenFill>
            </a:ext>
          </a:extLst>
        </p:spPr>
      </p:pic>
      <p:sp>
        <p:nvSpPr>
          <p:cNvPr id="6" name="Başlık 1"/>
          <p:cNvSpPr>
            <a:spLocks noGrp="1"/>
          </p:cNvSpPr>
          <p:nvPr>
            <p:ph type="title"/>
          </p:nvPr>
        </p:nvSpPr>
        <p:spPr>
          <a:xfrm>
            <a:off x="457200" y="274638"/>
            <a:ext cx="8229600" cy="634082"/>
          </a:xfrm>
        </p:spPr>
        <p:txBody>
          <a:bodyPr>
            <a:noAutofit/>
          </a:bodyPr>
          <a:lstStyle/>
          <a:p>
            <a:r>
              <a:rPr lang="tr-TR" sz="3200" b="1" dirty="0" smtClean="0"/>
              <a:t>PROBLEM ÇÖZME </a:t>
            </a:r>
            <a:br>
              <a:rPr lang="tr-TR" sz="3200" b="1" dirty="0" smtClean="0"/>
            </a:br>
            <a:r>
              <a:rPr lang="tr-TR" sz="3200" b="1" dirty="0" smtClean="0"/>
              <a:t>Problem </a:t>
            </a:r>
            <a:r>
              <a:rPr lang="tr-TR" sz="3200" b="1" dirty="0"/>
              <a:t>Çözme Teknikleri </a:t>
            </a:r>
            <a:endParaRPr lang="tr-TR" sz="3200" dirty="0"/>
          </a:p>
        </p:txBody>
      </p:sp>
    </p:spTree>
    <p:extLst>
      <p:ext uri="{BB962C8B-B14F-4D97-AF65-F5344CB8AC3E}">
        <p14:creationId xmlns:p14="http://schemas.microsoft.com/office/powerpoint/2010/main" val="3115892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1600200"/>
            <a:ext cx="2746648" cy="4525963"/>
          </a:xfrm>
        </p:spPr>
        <p:txBody>
          <a:bodyPr/>
          <a:lstStyle/>
          <a:p>
            <a:pPr marL="0" indent="0">
              <a:buNone/>
            </a:pPr>
            <a:endParaRPr lang="tr-TR" b="1" dirty="0" smtClean="0"/>
          </a:p>
          <a:p>
            <a:pPr marL="0" indent="0">
              <a:buNone/>
            </a:pPr>
            <a:endParaRPr lang="tr-TR" b="1" dirty="0"/>
          </a:p>
          <a:p>
            <a:pPr marL="0" indent="0">
              <a:buNone/>
            </a:pPr>
            <a:endParaRPr lang="tr-TR" b="1" dirty="0" smtClean="0"/>
          </a:p>
          <a:p>
            <a:pPr marL="0" indent="0">
              <a:buNone/>
            </a:pPr>
            <a:r>
              <a:rPr lang="tr-TR" b="1" dirty="0" smtClean="0"/>
              <a:t>Balık </a:t>
            </a:r>
            <a:r>
              <a:rPr lang="tr-TR" b="1" dirty="0"/>
              <a:t>Kılçığı (Sebep-Sonuç Diyagramı) </a:t>
            </a:r>
            <a:endParaRPr lang="tr-TR" dirty="0"/>
          </a:p>
        </p:txBody>
      </p:sp>
      <p:pic>
        <p:nvPicPr>
          <p:cNvPr id="9218" name="Picture 2" descr="C:\Users\Caner\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852936"/>
            <a:ext cx="5349313" cy="3162742"/>
          </a:xfrm>
          <a:prstGeom prst="rect">
            <a:avLst/>
          </a:prstGeom>
          <a:noFill/>
          <a:extLst>
            <a:ext uri="{909E8E84-426E-40DD-AFC4-6F175D3DCCD1}">
              <a14:hiddenFill xmlns:a14="http://schemas.microsoft.com/office/drawing/2010/main">
                <a:solidFill>
                  <a:srgbClr val="FFFFFF"/>
                </a:solidFill>
              </a14:hiddenFill>
            </a:ext>
          </a:extLst>
        </p:spPr>
      </p:pic>
      <p:sp>
        <p:nvSpPr>
          <p:cNvPr id="6" name="Başlık 1"/>
          <p:cNvSpPr>
            <a:spLocks noGrp="1"/>
          </p:cNvSpPr>
          <p:nvPr>
            <p:ph type="title"/>
          </p:nvPr>
        </p:nvSpPr>
        <p:spPr>
          <a:xfrm>
            <a:off x="467544" y="274638"/>
            <a:ext cx="8219256" cy="850106"/>
          </a:xfrm>
        </p:spPr>
        <p:txBody>
          <a:bodyPr>
            <a:noAutofit/>
          </a:bodyPr>
          <a:lstStyle/>
          <a:p>
            <a:r>
              <a:rPr lang="tr-TR" sz="3200" b="1" dirty="0" smtClean="0"/>
              <a:t>PROBLEM ÇÖZME </a:t>
            </a:r>
            <a:br>
              <a:rPr lang="tr-TR" sz="3200" b="1" dirty="0" smtClean="0"/>
            </a:br>
            <a:r>
              <a:rPr lang="tr-TR" sz="3200" b="1" dirty="0" smtClean="0"/>
              <a:t>Problem </a:t>
            </a:r>
            <a:r>
              <a:rPr lang="tr-TR" sz="3200" b="1" dirty="0"/>
              <a:t>Çözme Teknikleri </a:t>
            </a:r>
            <a:endParaRPr lang="tr-TR" sz="3200" dirty="0"/>
          </a:p>
        </p:txBody>
      </p:sp>
    </p:spTree>
    <p:extLst>
      <p:ext uri="{BB962C8B-B14F-4D97-AF65-F5344CB8AC3E}">
        <p14:creationId xmlns:p14="http://schemas.microsoft.com/office/powerpoint/2010/main" val="11401819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575" y="2499241"/>
            <a:ext cx="59055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2297972" y="5085184"/>
            <a:ext cx="4586705" cy="369332"/>
          </a:xfrm>
          <a:prstGeom prst="rect">
            <a:avLst/>
          </a:prstGeom>
        </p:spPr>
        <p:txBody>
          <a:bodyPr wrap="none">
            <a:spAutoFit/>
          </a:bodyPr>
          <a:lstStyle/>
          <a:p>
            <a:r>
              <a:rPr lang="tr-TR" b="1" dirty="0" smtClean="0"/>
              <a:t>Kütüphaneye yönelik bir balık kılçığı çalışması </a:t>
            </a:r>
            <a:endParaRPr lang="tr-TR" dirty="0"/>
          </a:p>
        </p:txBody>
      </p:sp>
      <p:sp>
        <p:nvSpPr>
          <p:cNvPr id="9" name="Başlık 1"/>
          <p:cNvSpPr>
            <a:spLocks noGrp="1"/>
          </p:cNvSpPr>
          <p:nvPr>
            <p:ph type="title"/>
          </p:nvPr>
        </p:nvSpPr>
        <p:spPr/>
        <p:txBody>
          <a:bodyPr>
            <a:noAutofit/>
          </a:bodyPr>
          <a:lstStyle/>
          <a:p>
            <a:r>
              <a:rPr lang="tr-TR" sz="3200" b="1" dirty="0" smtClean="0"/>
              <a:t>PROBLEM ÇÖZME </a:t>
            </a:r>
            <a:br>
              <a:rPr lang="tr-TR" sz="3200" b="1" dirty="0" smtClean="0"/>
            </a:br>
            <a:r>
              <a:rPr lang="tr-TR" sz="3200" b="1" dirty="0" smtClean="0"/>
              <a:t>Problem </a:t>
            </a:r>
            <a:r>
              <a:rPr lang="tr-TR" sz="3200" b="1" dirty="0"/>
              <a:t>Çözme Teknikleri </a:t>
            </a:r>
            <a:endParaRPr lang="tr-TR" sz="3200" dirty="0"/>
          </a:p>
        </p:txBody>
      </p:sp>
    </p:spTree>
    <p:extLst>
      <p:ext uri="{BB962C8B-B14F-4D97-AF65-F5344CB8AC3E}">
        <p14:creationId xmlns:p14="http://schemas.microsoft.com/office/powerpoint/2010/main" val="23061336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p:txBody>
          <a:bodyPr/>
          <a:lstStyle/>
          <a:p>
            <a:pPr marL="0" indent="0">
              <a:buNone/>
            </a:pPr>
            <a:endParaRPr lang="tr-TR" b="1" dirty="0" smtClean="0"/>
          </a:p>
          <a:p>
            <a:pPr marL="0" indent="0">
              <a:buNone/>
            </a:pPr>
            <a:endParaRPr lang="tr-TR" b="1" dirty="0"/>
          </a:p>
          <a:p>
            <a:pPr marL="0" indent="0">
              <a:buNone/>
            </a:pPr>
            <a:endParaRPr lang="tr-TR" b="1" dirty="0" smtClean="0"/>
          </a:p>
          <a:p>
            <a:pPr marL="0" indent="0">
              <a:buNone/>
            </a:pPr>
            <a:r>
              <a:rPr lang="tr-TR" b="1" dirty="0" smtClean="0"/>
              <a:t>Nominal </a:t>
            </a:r>
            <a:r>
              <a:rPr lang="tr-TR" b="1" dirty="0"/>
              <a:t>Grup Tekniği </a:t>
            </a:r>
            <a:endParaRPr lang="tr-TR" dirty="0"/>
          </a:p>
        </p:txBody>
      </p:sp>
      <p:pic>
        <p:nvPicPr>
          <p:cNvPr id="11266" name="Picture 2" descr="C:\Users\Caner\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44863"/>
            <a:ext cx="3448532" cy="2343477"/>
          </a:xfrm>
          <a:prstGeom prst="rect">
            <a:avLst/>
          </a:prstGeom>
          <a:noFill/>
          <a:extLst>
            <a:ext uri="{909E8E84-426E-40DD-AFC4-6F175D3DCCD1}">
              <a14:hiddenFill xmlns:a14="http://schemas.microsoft.com/office/drawing/2010/main">
                <a:solidFill>
                  <a:srgbClr val="FFFFFF"/>
                </a:solidFill>
              </a14:hiddenFill>
            </a:ext>
          </a:extLst>
        </p:spPr>
      </p:pic>
      <p:sp>
        <p:nvSpPr>
          <p:cNvPr id="6" name="Başlık 1"/>
          <p:cNvSpPr>
            <a:spLocks noGrp="1"/>
          </p:cNvSpPr>
          <p:nvPr>
            <p:ph type="title"/>
          </p:nvPr>
        </p:nvSpPr>
        <p:spPr/>
        <p:txBody>
          <a:bodyPr>
            <a:noAutofit/>
          </a:bodyPr>
          <a:lstStyle/>
          <a:p>
            <a:r>
              <a:rPr lang="tr-TR" sz="3200" b="1" dirty="0" smtClean="0"/>
              <a:t>PROBLEM ÇÖZME </a:t>
            </a:r>
            <a:br>
              <a:rPr lang="tr-TR" sz="3200" b="1" dirty="0" smtClean="0"/>
            </a:br>
            <a:r>
              <a:rPr lang="tr-TR" sz="3200" b="1" dirty="0" smtClean="0"/>
              <a:t>Problem </a:t>
            </a:r>
            <a:r>
              <a:rPr lang="tr-TR" sz="3200" b="1" dirty="0"/>
              <a:t>Çözme Teknikleri </a:t>
            </a:r>
            <a:endParaRPr lang="tr-TR" sz="3200" dirty="0"/>
          </a:p>
        </p:txBody>
      </p:sp>
      <p:sp>
        <p:nvSpPr>
          <p:cNvPr id="5" name="Dikdörtgen 4"/>
          <p:cNvSpPr/>
          <p:nvPr/>
        </p:nvSpPr>
        <p:spPr>
          <a:xfrm>
            <a:off x="4538641" y="5013176"/>
            <a:ext cx="3773277" cy="369332"/>
          </a:xfrm>
          <a:prstGeom prst="rect">
            <a:avLst/>
          </a:prstGeom>
        </p:spPr>
        <p:txBody>
          <a:bodyPr wrap="none">
            <a:spAutoFit/>
          </a:bodyPr>
          <a:lstStyle/>
          <a:p>
            <a:r>
              <a:rPr lang="tr-TR" b="1" dirty="0" smtClean="0"/>
              <a:t>5 fikrin </a:t>
            </a:r>
            <a:r>
              <a:rPr lang="tr-TR" b="1" dirty="0"/>
              <a:t>4 kişi tarafından puanlanması </a:t>
            </a:r>
            <a:endParaRPr lang="tr-TR" dirty="0"/>
          </a:p>
        </p:txBody>
      </p:sp>
    </p:spTree>
    <p:extLst>
      <p:ext uri="{BB962C8B-B14F-4D97-AF65-F5344CB8AC3E}">
        <p14:creationId xmlns:p14="http://schemas.microsoft.com/office/powerpoint/2010/main" val="2528284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PROBLEM ÇÖZME</a:t>
            </a:r>
            <a:endParaRPr lang="tr-TR" sz="3200" dirty="0"/>
          </a:p>
        </p:txBody>
      </p:sp>
      <p:sp>
        <p:nvSpPr>
          <p:cNvPr id="4" name="İçerik Yer Tutucusu 3"/>
          <p:cNvSpPr>
            <a:spLocks noGrp="1"/>
          </p:cNvSpPr>
          <p:nvPr>
            <p:ph sz="half" idx="1"/>
          </p:nvPr>
        </p:nvSpPr>
        <p:spPr/>
        <p:txBody>
          <a:bodyPr/>
          <a:lstStyle/>
          <a:p>
            <a:pPr marL="0" indent="0">
              <a:buNone/>
            </a:pPr>
            <a:endParaRPr lang="tr-TR" dirty="0" smtClean="0"/>
          </a:p>
          <a:p>
            <a:pPr marL="0" indent="0">
              <a:buNone/>
            </a:pPr>
            <a:endParaRPr lang="tr-TR" dirty="0"/>
          </a:p>
          <a:p>
            <a:pPr marL="0" indent="0">
              <a:buNone/>
            </a:pPr>
            <a:endParaRPr lang="tr-TR" dirty="0" smtClean="0"/>
          </a:p>
          <a:p>
            <a:pPr marL="0" indent="0">
              <a:buNone/>
            </a:pPr>
            <a:r>
              <a:rPr lang="tr-TR" dirty="0" smtClean="0"/>
              <a:t>KONULAR</a:t>
            </a:r>
            <a:endParaRPr lang="tr-TR" dirty="0"/>
          </a:p>
        </p:txBody>
      </p:sp>
      <p:sp>
        <p:nvSpPr>
          <p:cNvPr id="5" name="İçerik Yer Tutucusu 4"/>
          <p:cNvSpPr>
            <a:spLocks noGrp="1"/>
          </p:cNvSpPr>
          <p:nvPr>
            <p:ph sz="half" idx="2"/>
          </p:nvPr>
        </p:nvSpPr>
        <p:spPr/>
        <p:txBody>
          <a:bodyPr/>
          <a:lstStyle/>
          <a:p>
            <a:pPr marL="514350" indent="-514350">
              <a:buAutoNum type="arabicPeriod"/>
            </a:pPr>
            <a:r>
              <a:rPr lang="tr-TR" dirty="0" smtClean="0"/>
              <a:t>KENDİNİ </a:t>
            </a:r>
            <a:r>
              <a:rPr lang="tr-TR" dirty="0"/>
              <a:t>TANIMA VE </a:t>
            </a:r>
            <a:r>
              <a:rPr lang="tr-TR" dirty="0" smtClean="0"/>
              <a:t>GELİŞTİRME</a:t>
            </a:r>
          </a:p>
          <a:p>
            <a:pPr marL="514350" indent="-514350">
              <a:buAutoNum type="arabicPeriod"/>
            </a:pPr>
            <a:r>
              <a:rPr lang="tr-TR" dirty="0" smtClean="0"/>
              <a:t>MESLEKİ </a:t>
            </a:r>
            <a:r>
              <a:rPr lang="tr-TR" dirty="0"/>
              <a:t>BECERİLERİ </a:t>
            </a:r>
            <a:r>
              <a:rPr lang="tr-TR" dirty="0" smtClean="0"/>
              <a:t>GELİŞTİRME</a:t>
            </a:r>
          </a:p>
          <a:p>
            <a:pPr marL="514350" indent="-514350">
              <a:buAutoNum type="arabicPeriod"/>
            </a:pPr>
            <a:r>
              <a:rPr lang="tr-TR" dirty="0" smtClean="0"/>
              <a:t>PROBLEM ÇÖZME</a:t>
            </a:r>
          </a:p>
          <a:p>
            <a:pPr marL="514350" indent="-514350">
              <a:buAutoNum type="arabicPeriod"/>
            </a:pPr>
            <a:r>
              <a:rPr lang="tr-TR" dirty="0" smtClean="0"/>
              <a:t>PROJE </a:t>
            </a:r>
            <a:r>
              <a:rPr lang="tr-TR" dirty="0"/>
              <a:t>GELİŞTİRME</a:t>
            </a:r>
          </a:p>
        </p:txBody>
      </p:sp>
    </p:spTree>
    <p:extLst>
      <p:ext uri="{BB962C8B-B14F-4D97-AF65-F5344CB8AC3E}">
        <p14:creationId xmlns:p14="http://schemas.microsoft.com/office/powerpoint/2010/main" val="26121412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p:txBody>
          <a:bodyPr/>
          <a:lstStyle/>
          <a:p>
            <a:pPr marL="0" indent="0">
              <a:buNone/>
            </a:pPr>
            <a:endParaRPr lang="tr-TR" b="1" dirty="0" smtClean="0"/>
          </a:p>
          <a:p>
            <a:pPr marL="0" indent="0">
              <a:buNone/>
            </a:pPr>
            <a:endParaRPr lang="tr-TR" b="1" dirty="0"/>
          </a:p>
          <a:p>
            <a:pPr marL="0" indent="0">
              <a:buNone/>
            </a:pPr>
            <a:r>
              <a:rPr lang="tr-TR" b="1" dirty="0" smtClean="0"/>
              <a:t>Kuvvet </a:t>
            </a:r>
            <a:r>
              <a:rPr lang="tr-TR" b="1" dirty="0"/>
              <a:t>Alan Analizi </a:t>
            </a:r>
            <a:endParaRPr lang="tr-TR" dirty="0"/>
          </a:p>
        </p:txBody>
      </p:sp>
      <p:sp>
        <p:nvSpPr>
          <p:cNvPr id="5" name="Başlık 1"/>
          <p:cNvSpPr>
            <a:spLocks noGrp="1"/>
          </p:cNvSpPr>
          <p:nvPr>
            <p:ph type="title"/>
          </p:nvPr>
        </p:nvSpPr>
        <p:spPr/>
        <p:txBody>
          <a:bodyPr>
            <a:noAutofit/>
          </a:bodyPr>
          <a:lstStyle/>
          <a:p>
            <a:r>
              <a:rPr lang="tr-TR" sz="3200" b="1" dirty="0" smtClean="0"/>
              <a:t>PROBLEM ÇÖZME </a:t>
            </a:r>
            <a:br>
              <a:rPr lang="tr-TR" sz="3200" b="1" dirty="0" smtClean="0"/>
            </a:br>
            <a:r>
              <a:rPr lang="tr-TR" sz="3200" b="1" dirty="0" smtClean="0"/>
              <a:t>Problem </a:t>
            </a:r>
            <a:r>
              <a:rPr lang="tr-TR" sz="3200" b="1" dirty="0"/>
              <a:t>Çözme Teknikleri </a:t>
            </a:r>
            <a:endParaRPr lang="tr-TR" sz="3200" dirty="0"/>
          </a:p>
        </p:txBody>
      </p:sp>
      <p:pic>
        <p:nvPicPr>
          <p:cNvPr id="12290" name="Picture 2" descr="C:\Users\Caner\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700808"/>
            <a:ext cx="4372586" cy="4457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7546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r>
              <a:rPr lang="tr-TR" dirty="0"/>
              <a:t>4. PROJE GELİŞTİRME </a:t>
            </a:r>
          </a:p>
        </p:txBody>
      </p:sp>
    </p:spTree>
    <p:extLst>
      <p:ext uri="{BB962C8B-B14F-4D97-AF65-F5344CB8AC3E}">
        <p14:creationId xmlns:p14="http://schemas.microsoft.com/office/powerpoint/2010/main" val="9345245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normAutofit/>
          </a:bodyPr>
          <a:lstStyle/>
          <a:p>
            <a:r>
              <a:rPr lang="tr-TR" sz="3200" b="1" dirty="0" smtClean="0"/>
              <a:t>PROJE GELİŞTİRME</a:t>
            </a:r>
            <a:endParaRPr lang="tr-TR" sz="3200" b="1" dirty="0"/>
          </a:p>
        </p:txBody>
      </p:sp>
      <p:sp>
        <p:nvSpPr>
          <p:cNvPr id="5" name="İçerik Yer Tutucusu 4"/>
          <p:cNvSpPr>
            <a:spLocks noGrp="1"/>
          </p:cNvSpPr>
          <p:nvPr>
            <p:ph idx="1"/>
          </p:nvPr>
        </p:nvSpPr>
        <p:spPr>
          <a:xfrm>
            <a:off x="457200" y="1124744"/>
            <a:ext cx="8229600" cy="5040560"/>
          </a:xfrm>
        </p:spPr>
        <p:txBody>
          <a:bodyPr>
            <a:normAutofit fontScale="85000" lnSpcReduction="20000"/>
          </a:bodyPr>
          <a:lstStyle/>
          <a:p>
            <a:pPr marL="0" indent="0" algn="just">
              <a:buNone/>
            </a:pPr>
            <a:r>
              <a:rPr lang="tr-TR" b="1" dirty="0"/>
              <a:t>Proje </a:t>
            </a:r>
            <a:r>
              <a:rPr lang="tr-TR" b="1" dirty="0" smtClean="0"/>
              <a:t>Nedir?</a:t>
            </a:r>
          </a:p>
          <a:p>
            <a:pPr marL="0" indent="0" algn="just">
              <a:buNone/>
            </a:pPr>
            <a:r>
              <a:rPr lang="tr-TR" dirty="0"/>
              <a:t>Çevremize baktığımızda hayatımızda gerçekleştirdiğimiz işlerin bazılarının rutin, sürekli yapılan işler olduğunu görürüz. Bu işler farklı ortamlardaki farklı işler olabilir. Örneğin bir ev hanımı için sabah kalkıp kahvaltı hazırlamak, daha sonra evi temizlemek, akşam yemeğini hazırlamak rutin bir iştir. Aynı şekilde çalışan birisi için işyerine gittiğinde bilgisayarını açmak, o gün yapacağı işlere ilişkin dokümanları teslim almak, onları incelemek, bunları daha sonra bir başka çalışana teslim etmek rutin bir iştir. Herhangi biri bize bu işleri gerçekleştirirken ne yaptığımızı sorsa “Her zamanki işlerle uğraşıyorum.” diye cevap veririz. Bu işler, tekrarlanan, hep yapılan, değişmeyen işlerdir.</a:t>
            </a:r>
          </a:p>
        </p:txBody>
      </p:sp>
    </p:spTree>
    <p:extLst>
      <p:ext uri="{BB962C8B-B14F-4D97-AF65-F5344CB8AC3E}">
        <p14:creationId xmlns:p14="http://schemas.microsoft.com/office/powerpoint/2010/main" val="19107851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462082" y="332656"/>
            <a:ext cx="8229600" cy="1143000"/>
          </a:xfrm>
        </p:spPr>
        <p:txBody>
          <a:bodyPr>
            <a:normAutofit/>
          </a:bodyPr>
          <a:lstStyle/>
          <a:p>
            <a:r>
              <a:rPr lang="tr-TR" sz="3200" b="1" dirty="0" smtClean="0"/>
              <a:t>PROJE GELİŞTİRME</a:t>
            </a:r>
            <a:endParaRPr lang="tr-TR" sz="3200" b="1" dirty="0"/>
          </a:p>
        </p:txBody>
      </p:sp>
      <p:sp>
        <p:nvSpPr>
          <p:cNvPr id="5" name="İçerik Yer Tutucusu 4"/>
          <p:cNvSpPr>
            <a:spLocks noGrp="1"/>
          </p:cNvSpPr>
          <p:nvPr>
            <p:ph sz="half" idx="1"/>
          </p:nvPr>
        </p:nvSpPr>
        <p:spPr/>
        <p:txBody>
          <a:bodyPr/>
          <a:lstStyle/>
          <a:p>
            <a:pPr marL="0" indent="0" algn="just">
              <a:buNone/>
            </a:pPr>
            <a:r>
              <a:rPr lang="tr-TR" dirty="0"/>
              <a:t>Proje yeni bir iş için olabileceği gibi mevcut işleri geliştirmek için veya özel bir amaç için de hazırlanabilir. Bazen yeni bir iş için TÜBİTAK, KOSGEB, Kalkınma Ajansları vb. için de projeler hazırlanabilir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772816"/>
            <a:ext cx="398209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3616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p:cNvSpPr>
            <a:spLocks noGrp="1"/>
          </p:cNvSpPr>
          <p:nvPr>
            <p:ph idx="1"/>
          </p:nvPr>
        </p:nvSpPr>
        <p:spPr/>
        <p:txBody>
          <a:bodyPr>
            <a:normAutofit/>
          </a:bodyPr>
          <a:lstStyle/>
          <a:p>
            <a:pPr algn="just"/>
            <a:r>
              <a:rPr lang="tr-TR" sz="2800" b="1" dirty="0"/>
              <a:t>Projenin </a:t>
            </a:r>
            <a:r>
              <a:rPr lang="tr-TR" sz="2800" b="1" dirty="0" smtClean="0"/>
              <a:t>Planlanması</a:t>
            </a:r>
          </a:p>
          <a:p>
            <a:pPr marL="0" indent="0" algn="just">
              <a:buNone/>
            </a:pPr>
            <a:r>
              <a:rPr lang="tr-TR" sz="2800" dirty="0"/>
              <a:t>Projenin bütün yönlerini kapsayan ayrıntılı bir plan, projenin uygulanmasının temelidir. Planlamanın mükemmeliyeti ve yetersizliği, proje başarısını ve başarısızlığını doğrudan etkiler. </a:t>
            </a:r>
            <a:r>
              <a:rPr lang="tr-TR" sz="2800" b="1" dirty="0" smtClean="0"/>
              <a:t> </a:t>
            </a:r>
            <a:endParaRPr lang="tr-TR" sz="2800" dirty="0"/>
          </a:p>
        </p:txBody>
      </p:sp>
      <p:sp>
        <p:nvSpPr>
          <p:cNvPr id="7" name="Başlık 3"/>
          <p:cNvSpPr>
            <a:spLocks noGrp="1"/>
          </p:cNvSpPr>
          <p:nvPr>
            <p:ph type="title"/>
          </p:nvPr>
        </p:nvSpPr>
        <p:spPr/>
        <p:txBody>
          <a:bodyPr>
            <a:normAutofit/>
          </a:bodyPr>
          <a:lstStyle/>
          <a:p>
            <a:r>
              <a:rPr lang="tr-TR" sz="3200" b="1" dirty="0" smtClean="0"/>
              <a:t>PROJE GELİŞTİRME</a:t>
            </a:r>
            <a:endParaRPr lang="tr-TR" sz="3200" b="1" dirty="0"/>
          </a:p>
        </p:txBody>
      </p:sp>
    </p:spTree>
    <p:extLst>
      <p:ext uri="{BB962C8B-B14F-4D97-AF65-F5344CB8AC3E}">
        <p14:creationId xmlns:p14="http://schemas.microsoft.com/office/powerpoint/2010/main" val="18779199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2800" dirty="0"/>
              <a:t>Planlama; icra sürecinin başlamasıyla son bulmaz, değişen hedefleri ve performansı sonuçlarla ilişkilendiren dinamik ve devamlı bir süreçtir. Uygulama sırasında meydana gelebilecek sapmalar, yeniden planlamayı ve güncelleştirmeyi gerekli kılabilir. Bu nedenle, proje planlaması proje icra edilirken de zaman zaman gözden geçirilmeli, ihtiyaca göre gerek duyulan değişiklikler yapılmalı ve güncellenmelidir. </a:t>
            </a:r>
          </a:p>
        </p:txBody>
      </p:sp>
      <p:sp>
        <p:nvSpPr>
          <p:cNvPr id="4" name="Başlık 3"/>
          <p:cNvSpPr>
            <a:spLocks noGrp="1"/>
          </p:cNvSpPr>
          <p:nvPr>
            <p:ph type="title"/>
          </p:nvPr>
        </p:nvSpPr>
        <p:spPr/>
        <p:txBody>
          <a:bodyPr>
            <a:normAutofit fontScale="90000"/>
          </a:bodyPr>
          <a:lstStyle/>
          <a:p>
            <a:r>
              <a:rPr lang="tr-TR" sz="3200" b="1" dirty="0" smtClean="0"/>
              <a:t/>
            </a:r>
            <a:br>
              <a:rPr lang="tr-TR" sz="3200" b="1" dirty="0" smtClean="0"/>
            </a:br>
            <a:r>
              <a:rPr lang="tr-TR" sz="3200" b="1" dirty="0" smtClean="0"/>
              <a:t>PROJE GELİŞTİRME</a:t>
            </a:r>
            <a:br>
              <a:rPr lang="tr-TR" sz="3200" b="1" dirty="0" smtClean="0"/>
            </a:br>
            <a:r>
              <a:rPr lang="tr-TR" sz="3200" b="1" dirty="0" smtClean="0"/>
              <a:t>Projenin Planlanması</a:t>
            </a:r>
            <a:br>
              <a:rPr lang="tr-TR" sz="3200" b="1" dirty="0" smtClean="0"/>
            </a:br>
            <a:endParaRPr lang="tr-TR" sz="3200" b="1" dirty="0"/>
          </a:p>
        </p:txBody>
      </p:sp>
    </p:spTree>
    <p:extLst>
      <p:ext uri="{BB962C8B-B14F-4D97-AF65-F5344CB8AC3E}">
        <p14:creationId xmlns:p14="http://schemas.microsoft.com/office/powerpoint/2010/main" val="37675466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2800" b="1" i="1" dirty="0"/>
              <a:t>İyi bir planlama sayesinde</a:t>
            </a:r>
            <a:r>
              <a:rPr lang="tr-TR" sz="2800" dirty="0"/>
              <a:t>; </a:t>
            </a:r>
          </a:p>
          <a:p>
            <a:pPr algn="just"/>
            <a:r>
              <a:rPr lang="tr-TR" sz="2800" dirty="0" smtClean="0"/>
              <a:t> </a:t>
            </a:r>
            <a:r>
              <a:rPr lang="tr-TR" sz="2800" dirty="0"/>
              <a:t>Projenin bütünü hakkında açık fikir edinilebilir. </a:t>
            </a:r>
          </a:p>
          <a:p>
            <a:pPr algn="just"/>
            <a:r>
              <a:rPr lang="tr-TR" sz="2800" dirty="0" smtClean="0"/>
              <a:t> </a:t>
            </a:r>
            <a:r>
              <a:rPr lang="tr-TR" sz="2800" dirty="0"/>
              <a:t>Kaynakların ne zaman ve nasıl harcanması </a:t>
            </a:r>
            <a:r>
              <a:rPr lang="tr-TR" sz="2800" dirty="0" smtClean="0"/>
              <a:t>gerektiği </a:t>
            </a:r>
            <a:r>
              <a:rPr lang="tr-TR" sz="2800" dirty="0"/>
              <a:t>bilinir. </a:t>
            </a:r>
          </a:p>
          <a:p>
            <a:pPr algn="just"/>
            <a:r>
              <a:rPr lang="tr-TR" sz="2800" dirty="0" smtClean="0"/>
              <a:t> </a:t>
            </a:r>
            <a:r>
              <a:rPr lang="tr-TR" sz="2800" dirty="0"/>
              <a:t>İşlerin birbirine bağlılığı, darboğazlar ve çözüm yollarının bulunması imkânı bulunur. </a:t>
            </a:r>
          </a:p>
          <a:p>
            <a:pPr algn="just"/>
            <a:r>
              <a:rPr lang="tr-TR" sz="2800" dirty="0" smtClean="0"/>
              <a:t> </a:t>
            </a:r>
            <a:r>
              <a:rPr lang="tr-TR" sz="2800" dirty="0"/>
              <a:t>Planlananlar ile gerçekleştirilenler arasında karşılaştırma yapma ve düzeltme fırsatı bulunur. </a:t>
            </a:r>
          </a:p>
          <a:p>
            <a:pPr algn="just"/>
            <a:endParaRPr lang="tr-TR" sz="2800" dirty="0"/>
          </a:p>
        </p:txBody>
      </p:sp>
      <p:sp>
        <p:nvSpPr>
          <p:cNvPr id="4" name="Başlık 3"/>
          <p:cNvSpPr>
            <a:spLocks noGrp="1"/>
          </p:cNvSpPr>
          <p:nvPr>
            <p:ph type="title"/>
          </p:nvPr>
        </p:nvSpPr>
        <p:spPr/>
        <p:txBody>
          <a:bodyPr>
            <a:normAutofit fontScale="90000"/>
          </a:bodyPr>
          <a:lstStyle/>
          <a:p>
            <a:r>
              <a:rPr lang="tr-TR" sz="3200" b="1" dirty="0" smtClean="0"/>
              <a:t/>
            </a:r>
            <a:br>
              <a:rPr lang="tr-TR" sz="3200" b="1" dirty="0" smtClean="0"/>
            </a:br>
            <a:r>
              <a:rPr lang="tr-TR" sz="3200" b="1" dirty="0" smtClean="0"/>
              <a:t>PROJE GELİŞTİRME</a:t>
            </a:r>
            <a:br>
              <a:rPr lang="tr-TR" sz="3200" b="1" dirty="0" smtClean="0"/>
            </a:br>
            <a:r>
              <a:rPr lang="tr-TR" sz="3200" b="1" dirty="0" smtClean="0"/>
              <a:t>Projenin Planlanması</a:t>
            </a:r>
            <a:br>
              <a:rPr lang="tr-TR" sz="3200" b="1" dirty="0" smtClean="0"/>
            </a:br>
            <a:endParaRPr lang="tr-TR" sz="3200" b="1" dirty="0"/>
          </a:p>
        </p:txBody>
      </p:sp>
    </p:spTree>
    <p:extLst>
      <p:ext uri="{BB962C8B-B14F-4D97-AF65-F5344CB8AC3E}">
        <p14:creationId xmlns:p14="http://schemas.microsoft.com/office/powerpoint/2010/main" val="315983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PROJE GELİŞTİRME</a:t>
            </a:r>
            <a:endParaRPr lang="tr-TR" sz="3200" dirty="0"/>
          </a:p>
        </p:txBody>
      </p:sp>
      <p:sp>
        <p:nvSpPr>
          <p:cNvPr id="3" name="İçerik Yer Tutucusu 2"/>
          <p:cNvSpPr>
            <a:spLocks noGrp="1"/>
          </p:cNvSpPr>
          <p:nvPr>
            <p:ph idx="1"/>
          </p:nvPr>
        </p:nvSpPr>
        <p:spPr/>
        <p:txBody>
          <a:bodyPr>
            <a:normAutofit/>
          </a:bodyPr>
          <a:lstStyle/>
          <a:p>
            <a:pPr algn="just">
              <a:buFont typeface="Wingdings" pitchFamily="2" charset="2"/>
              <a:buChar char="Ø"/>
            </a:pPr>
            <a:r>
              <a:rPr lang="tr-TR" sz="2800" b="1" dirty="0"/>
              <a:t>Proje </a:t>
            </a:r>
            <a:r>
              <a:rPr lang="tr-TR" sz="2800" b="1" dirty="0" smtClean="0"/>
              <a:t>Süreci</a:t>
            </a:r>
          </a:p>
          <a:p>
            <a:pPr algn="just"/>
            <a:endParaRPr lang="tr-TR" sz="2800" b="1" dirty="0"/>
          </a:p>
          <a:p>
            <a:pPr algn="just">
              <a:buFont typeface="Wingdings" pitchFamily="2" charset="2"/>
              <a:buChar char="§"/>
            </a:pPr>
            <a:r>
              <a:rPr lang="tr-TR" sz="2800" dirty="0" smtClean="0"/>
              <a:t>Başlatma </a:t>
            </a:r>
            <a:r>
              <a:rPr lang="tr-TR" sz="2800" dirty="0"/>
              <a:t>süreci </a:t>
            </a:r>
          </a:p>
          <a:p>
            <a:pPr algn="just">
              <a:buFont typeface="Wingdings" pitchFamily="2" charset="2"/>
              <a:buChar char="§"/>
            </a:pPr>
            <a:r>
              <a:rPr lang="tr-TR" sz="2800" dirty="0" smtClean="0"/>
              <a:t>Planlama </a:t>
            </a:r>
            <a:r>
              <a:rPr lang="tr-TR" sz="2800" dirty="0"/>
              <a:t>süreci </a:t>
            </a:r>
          </a:p>
          <a:p>
            <a:pPr algn="just">
              <a:buFont typeface="Wingdings" pitchFamily="2" charset="2"/>
              <a:buChar char="§"/>
            </a:pPr>
            <a:r>
              <a:rPr lang="tr-TR" sz="2800" dirty="0" smtClean="0"/>
              <a:t>Yürütme </a:t>
            </a:r>
            <a:r>
              <a:rPr lang="tr-TR" sz="2800" dirty="0"/>
              <a:t>(icra) süreci </a:t>
            </a:r>
          </a:p>
          <a:p>
            <a:pPr algn="just">
              <a:buFont typeface="Wingdings" pitchFamily="2" charset="2"/>
              <a:buChar char="§"/>
            </a:pPr>
            <a:r>
              <a:rPr lang="tr-TR" sz="2800" dirty="0" smtClean="0"/>
              <a:t>İzleme </a:t>
            </a:r>
            <a:r>
              <a:rPr lang="tr-TR" sz="2800" dirty="0"/>
              <a:t>ve kontrol süreci </a:t>
            </a:r>
          </a:p>
          <a:p>
            <a:pPr algn="just">
              <a:buFont typeface="Wingdings" pitchFamily="2" charset="2"/>
              <a:buChar char="§"/>
            </a:pPr>
            <a:r>
              <a:rPr lang="tr-TR" sz="2800" dirty="0" smtClean="0"/>
              <a:t>Sonlandırma </a:t>
            </a:r>
            <a:r>
              <a:rPr lang="tr-TR" sz="2800" dirty="0"/>
              <a:t>süreci </a:t>
            </a:r>
          </a:p>
          <a:p>
            <a:pPr marL="0" indent="0" algn="just">
              <a:buNone/>
            </a:pPr>
            <a:r>
              <a:rPr lang="tr-TR" sz="2800" b="1" dirty="0" smtClean="0"/>
              <a:t> </a:t>
            </a:r>
            <a:endParaRPr lang="tr-TR" sz="2800" dirty="0"/>
          </a:p>
        </p:txBody>
      </p:sp>
    </p:spTree>
    <p:extLst>
      <p:ext uri="{BB962C8B-B14F-4D97-AF65-F5344CB8AC3E}">
        <p14:creationId xmlns:p14="http://schemas.microsoft.com/office/powerpoint/2010/main" val="11645465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pPr algn="just">
              <a:buFont typeface="Wingdings" pitchFamily="2" charset="2"/>
              <a:buChar char="Ø"/>
            </a:pPr>
            <a:r>
              <a:rPr lang="tr-TR" sz="2800" b="1" dirty="0"/>
              <a:t>Projenin </a:t>
            </a:r>
            <a:r>
              <a:rPr lang="tr-TR" sz="2800" b="1" dirty="0" smtClean="0"/>
              <a:t>Yazılması</a:t>
            </a:r>
          </a:p>
          <a:p>
            <a:pPr marL="0" indent="0" algn="just">
              <a:buNone/>
            </a:pPr>
            <a:r>
              <a:rPr lang="tr-TR" sz="2800" dirty="0" smtClean="0"/>
              <a:t>Kapak Sayfası, İçindekiler Sayfası, Özet, Koşullar, Proje Gerekçesi, Projenin </a:t>
            </a:r>
            <a:r>
              <a:rPr lang="tr-TR" sz="2800" dirty="0"/>
              <a:t>Amaçları </a:t>
            </a:r>
            <a:r>
              <a:rPr lang="tr-TR" sz="2800" dirty="0" smtClean="0"/>
              <a:t>, Hedef Kitle, Proje </a:t>
            </a:r>
            <a:r>
              <a:rPr lang="tr-TR" sz="2800" dirty="0"/>
              <a:t>Uygulaması </a:t>
            </a:r>
            <a:r>
              <a:rPr lang="tr-TR" sz="2800" dirty="0" smtClean="0"/>
              <a:t>, Bütçe, Yönetim </a:t>
            </a:r>
            <a:r>
              <a:rPr lang="tr-TR" sz="2800" dirty="0"/>
              <a:t>ve Personel </a:t>
            </a:r>
            <a:r>
              <a:rPr lang="tr-TR" sz="2800" dirty="0" smtClean="0"/>
              <a:t>,Zaman </a:t>
            </a:r>
            <a:endParaRPr lang="tr-TR" sz="2800" dirty="0"/>
          </a:p>
        </p:txBody>
      </p:sp>
      <p:sp>
        <p:nvSpPr>
          <p:cNvPr id="4" name="Başlık 1"/>
          <p:cNvSpPr>
            <a:spLocks noGrp="1"/>
          </p:cNvSpPr>
          <p:nvPr>
            <p:ph type="title"/>
          </p:nvPr>
        </p:nvSpPr>
        <p:spPr/>
        <p:txBody>
          <a:bodyPr>
            <a:normAutofit/>
          </a:bodyPr>
          <a:lstStyle/>
          <a:p>
            <a:r>
              <a:rPr lang="tr-TR" sz="3200" b="1" dirty="0" smtClean="0"/>
              <a:t>PROJE GELİŞTİRME</a:t>
            </a:r>
            <a:endParaRPr lang="tr-TR" sz="3200" dirty="0"/>
          </a:p>
        </p:txBody>
      </p:sp>
    </p:spTree>
    <p:extLst>
      <p:ext uri="{BB962C8B-B14F-4D97-AF65-F5344CB8AC3E}">
        <p14:creationId xmlns:p14="http://schemas.microsoft.com/office/powerpoint/2010/main" val="445079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Caner\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6632"/>
            <a:ext cx="6048672" cy="6600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913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r>
              <a:rPr lang="tr-TR" dirty="0"/>
              <a:t>1. KENDİNİ TANIMA VE GELİŞTİRME</a:t>
            </a:r>
          </a:p>
        </p:txBody>
      </p:sp>
    </p:spTree>
    <p:extLst>
      <p:ext uri="{BB962C8B-B14F-4D97-AF65-F5344CB8AC3E}">
        <p14:creationId xmlns:p14="http://schemas.microsoft.com/office/powerpoint/2010/main" val="15127392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Caner\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80728"/>
            <a:ext cx="7056784" cy="5256584"/>
          </a:xfrm>
          <a:prstGeom prst="rect">
            <a:avLst/>
          </a:prstGeom>
          <a:noFill/>
          <a:extLst>
            <a:ext uri="{909E8E84-426E-40DD-AFC4-6F175D3DCCD1}">
              <a14:hiddenFill xmlns:a14="http://schemas.microsoft.com/office/drawing/2010/main">
                <a:solidFill>
                  <a:srgbClr val="FFFFFF"/>
                </a:solidFill>
              </a14:hiddenFill>
            </a:ext>
          </a:extLst>
        </p:spPr>
      </p:pic>
      <p:sp>
        <p:nvSpPr>
          <p:cNvPr id="3" name="Başlık 1"/>
          <p:cNvSpPr txBox="1">
            <a:spLocks/>
          </p:cNvSpPr>
          <p:nvPr/>
        </p:nvSpPr>
        <p:spPr>
          <a:xfrm>
            <a:off x="457200" y="274638"/>
            <a:ext cx="8229600" cy="85010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t>PROJE GELİŞTİRME</a:t>
            </a:r>
            <a:endParaRPr lang="tr-TR" sz="3200" dirty="0"/>
          </a:p>
        </p:txBody>
      </p:sp>
    </p:spTree>
    <p:extLst>
      <p:ext uri="{BB962C8B-B14F-4D97-AF65-F5344CB8AC3E}">
        <p14:creationId xmlns:p14="http://schemas.microsoft.com/office/powerpoint/2010/main" val="1074411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10000"/>
          </a:bodyPr>
          <a:lstStyle/>
          <a:p>
            <a:pPr marL="0" indent="0" algn="just">
              <a:buNone/>
            </a:pPr>
            <a:r>
              <a:rPr lang="tr-TR" b="1" dirty="0"/>
              <a:t>Uygulama, Kontrol ve </a:t>
            </a:r>
            <a:r>
              <a:rPr lang="tr-TR" b="1" dirty="0" smtClean="0"/>
              <a:t>İzleme</a:t>
            </a:r>
          </a:p>
          <a:p>
            <a:pPr marL="0" indent="0" algn="just">
              <a:buNone/>
            </a:pPr>
            <a:r>
              <a:rPr lang="tr-TR" dirty="0"/>
              <a:t>Bu aşamada önceden belirlenen performans kriterlerine göre projenin uygulaması ve kontrolü yapılacaktır. </a:t>
            </a:r>
          </a:p>
          <a:p>
            <a:pPr marL="0" indent="0" algn="just">
              <a:buNone/>
            </a:pPr>
            <a:r>
              <a:rPr lang="tr-TR" dirty="0"/>
              <a:t>Hedef kitlenin, yalnızca planlama aşamasında değil, aynı zamanda uygulama aşamasında da söz sahibi olması ve aktif rol alması gerekir. Bu nedenle uygulama süresince ihtiyaç duyuldukça zaman zaman hedef kitle ile ilgili araştırma ve analizler yapılmalıdır. </a:t>
            </a:r>
          </a:p>
          <a:p>
            <a:pPr marL="0" indent="0" algn="just">
              <a:buNone/>
            </a:pPr>
            <a:r>
              <a:rPr lang="tr-TR" dirty="0"/>
              <a:t>Proje hedeflerinden sapmalarla karşılaşıldığında, düzeltici faaliyetlerin planlanması gerekebilir. </a:t>
            </a:r>
            <a:r>
              <a:rPr lang="tr-TR" b="1" dirty="0" smtClean="0"/>
              <a:t> </a:t>
            </a:r>
            <a:endParaRPr lang="tr-TR" dirty="0"/>
          </a:p>
        </p:txBody>
      </p:sp>
      <p:sp>
        <p:nvSpPr>
          <p:cNvPr id="4" name="Başlık 1"/>
          <p:cNvSpPr txBox="1">
            <a:spLocks noGrp="1"/>
          </p:cNvSpPr>
          <p:nvPr>
            <p:ph type="title"/>
          </p:nvPr>
        </p:nvSpPr>
        <p:spPr>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t>PROJE GELİŞTİRME</a:t>
            </a:r>
            <a:endParaRPr lang="tr-TR" sz="3200" dirty="0"/>
          </a:p>
        </p:txBody>
      </p:sp>
    </p:spTree>
    <p:extLst>
      <p:ext uri="{BB962C8B-B14F-4D97-AF65-F5344CB8AC3E}">
        <p14:creationId xmlns:p14="http://schemas.microsoft.com/office/powerpoint/2010/main" val="39998874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buFont typeface="Wingdings" pitchFamily="2" charset="2"/>
              <a:buChar char="Ø"/>
            </a:pPr>
            <a:endParaRPr lang="tr-TR" sz="2800" b="1" dirty="0" smtClean="0"/>
          </a:p>
          <a:p>
            <a:pPr algn="just">
              <a:buFont typeface="Wingdings" pitchFamily="2" charset="2"/>
              <a:buChar char="Ø"/>
            </a:pPr>
            <a:r>
              <a:rPr lang="tr-TR" sz="2800" b="1" dirty="0" smtClean="0"/>
              <a:t>Uygulama</a:t>
            </a:r>
            <a:r>
              <a:rPr lang="tr-TR" sz="2800" b="1" dirty="0"/>
              <a:t>, Kontrol ve </a:t>
            </a:r>
            <a:r>
              <a:rPr lang="tr-TR" sz="2800" b="1" dirty="0" smtClean="0"/>
              <a:t>İzleme</a:t>
            </a:r>
          </a:p>
          <a:p>
            <a:pPr marL="0" indent="0" algn="just">
              <a:buNone/>
            </a:pPr>
            <a:r>
              <a:rPr lang="tr-TR" sz="2800" b="1" dirty="0" smtClean="0"/>
              <a:t> </a:t>
            </a:r>
          </a:p>
          <a:p>
            <a:pPr algn="just"/>
            <a:r>
              <a:rPr lang="tr-TR" sz="2800" dirty="0"/>
              <a:t>Kontrol Sistemi Kurulması </a:t>
            </a:r>
            <a:endParaRPr lang="tr-TR" sz="2800" dirty="0" smtClean="0"/>
          </a:p>
          <a:p>
            <a:pPr algn="just"/>
            <a:r>
              <a:rPr lang="tr-TR" sz="2800" dirty="0"/>
              <a:t>İzleme </a:t>
            </a:r>
          </a:p>
        </p:txBody>
      </p:sp>
      <p:sp>
        <p:nvSpPr>
          <p:cNvPr id="4" name="Başlık 1"/>
          <p:cNvSpPr txBox="1">
            <a:spLocks noGrp="1"/>
          </p:cNvSpPr>
          <p:nvPr>
            <p:ph type="title"/>
          </p:nvPr>
        </p:nvSpPr>
        <p:spPr>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t>PROJE GELİŞTİRME</a:t>
            </a:r>
            <a:endParaRPr lang="tr-TR" sz="3200" dirty="0"/>
          </a:p>
        </p:txBody>
      </p:sp>
    </p:spTree>
    <p:extLst>
      <p:ext uri="{BB962C8B-B14F-4D97-AF65-F5344CB8AC3E}">
        <p14:creationId xmlns:p14="http://schemas.microsoft.com/office/powerpoint/2010/main" val="38120883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2800" b="1" dirty="0"/>
              <a:t>Değerlendirme </a:t>
            </a:r>
            <a:endParaRPr lang="tr-TR" sz="2800" dirty="0"/>
          </a:p>
          <a:p>
            <a:pPr marL="0" indent="0" algn="just">
              <a:buNone/>
            </a:pPr>
            <a:r>
              <a:rPr lang="tr-TR" sz="2800" dirty="0"/>
              <a:t>Değerlendirme, yapılan plan çerçevesinde projenin fiziksel olarak hayata geçirilmesi, kalite, maliyet, süre ve amaçlar açısından çıktılarının değerlendirilmesi aşamasıdır. Değerlendirme, projenin belirli aşamalarında yapılır. </a:t>
            </a:r>
          </a:p>
        </p:txBody>
      </p:sp>
      <p:sp>
        <p:nvSpPr>
          <p:cNvPr id="4" name="Başlık 1"/>
          <p:cNvSpPr txBox="1">
            <a:spLocks noGrp="1"/>
          </p:cNvSpPr>
          <p:nvPr>
            <p:ph type="title"/>
          </p:nvPr>
        </p:nvSpPr>
        <p:spPr>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t>PROJE GELİŞTİRME</a:t>
            </a:r>
            <a:endParaRPr lang="tr-TR" sz="3200" dirty="0"/>
          </a:p>
        </p:txBody>
      </p:sp>
    </p:spTree>
    <p:extLst>
      <p:ext uri="{BB962C8B-B14F-4D97-AF65-F5344CB8AC3E}">
        <p14:creationId xmlns:p14="http://schemas.microsoft.com/office/powerpoint/2010/main" val="17453990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buFont typeface="Wingdings" pitchFamily="2" charset="2"/>
              <a:buChar char="Ø"/>
            </a:pPr>
            <a:r>
              <a:rPr lang="tr-TR" sz="2800" b="1" dirty="0"/>
              <a:t>Değerlendirme </a:t>
            </a:r>
            <a:endParaRPr lang="tr-TR" sz="2800" b="1" dirty="0" smtClean="0"/>
          </a:p>
          <a:p>
            <a:pPr marL="0" indent="0">
              <a:buNone/>
            </a:pPr>
            <a:endParaRPr lang="tr-TR" sz="2800" b="1" dirty="0" smtClean="0"/>
          </a:p>
          <a:p>
            <a:r>
              <a:rPr lang="tr-TR" sz="2800" dirty="0"/>
              <a:t>Değerlendirme Toplantıları </a:t>
            </a:r>
            <a:endParaRPr lang="tr-TR" sz="2800" dirty="0" smtClean="0"/>
          </a:p>
          <a:p>
            <a:r>
              <a:rPr lang="tr-TR" sz="2800" dirty="0"/>
              <a:t>Raporlama </a:t>
            </a:r>
          </a:p>
        </p:txBody>
      </p:sp>
      <p:sp>
        <p:nvSpPr>
          <p:cNvPr id="4" name="Başlık 1"/>
          <p:cNvSpPr txBox="1">
            <a:spLocks noGrp="1"/>
          </p:cNvSpPr>
          <p:nvPr>
            <p:ph type="title"/>
          </p:nvPr>
        </p:nvSpPr>
        <p:spPr>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t>PROJE GELİŞTİRME</a:t>
            </a:r>
            <a:endParaRPr lang="tr-TR" sz="3200" dirty="0"/>
          </a:p>
        </p:txBody>
      </p:sp>
    </p:spTree>
    <p:extLst>
      <p:ext uri="{BB962C8B-B14F-4D97-AF65-F5344CB8AC3E}">
        <p14:creationId xmlns:p14="http://schemas.microsoft.com/office/powerpoint/2010/main" val="2893229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sz="2800" dirty="0"/>
              <a:t>Projenin Bitirilmesi </a:t>
            </a:r>
          </a:p>
          <a:p>
            <a:pPr marL="0" indent="0" algn="just">
              <a:buNone/>
            </a:pPr>
            <a:endParaRPr lang="tr-TR" sz="2800" dirty="0" smtClean="0"/>
          </a:p>
          <a:p>
            <a:pPr marL="0" indent="0" algn="just">
              <a:buNone/>
            </a:pPr>
            <a:r>
              <a:rPr lang="tr-TR" sz="2800" b="1" i="1" dirty="0" smtClean="0"/>
              <a:t>Projeler</a:t>
            </a:r>
            <a:r>
              <a:rPr lang="tr-TR" sz="2800" b="1" i="1" dirty="0"/>
              <a:t>; </a:t>
            </a:r>
            <a:endParaRPr lang="tr-TR" sz="2800" b="1" i="1" dirty="0" smtClean="0"/>
          </a:p>
          <a:p>
            <a:pPr algn="just">
              <a:buFont typeface="Wingdings" pitchFamily="2" charset="2"/>
              <a:buChar char="§"/>
            </a:pPr>
            <a:r>
              <a:rPr lang="tr-TR" sz="2800" dirty="0" smtClean="0"/>
              <a:t> </a:t>
            </a:r>
            <a:r>
              <a:rPr lang="tr-TR" sz="2800" dirty="0"/>
              <a:t>Amaçlarına ulaşıldığında ve başarılı olarak tamamlandığında, </a:t>
            </a:r>
          </a:p>
          <a:p>
            <a:pPr algn="just">
              <a:buFont typeface="Wingdings" pitchFamily="2" charset="2"/>
              <a:buChar char="§"/>
            </a:pPr>
            <a:r>
              <a:rPr lang="tr-TR" sz="2800" dirty="0" smtClean="0"/>
              <a:t>Durdurulması </a:t>
            </a:r>
            <a:r>
              <a:rPr lang="tr-TR" sz="2800" dirty="0"/>
              <a:t>gerektiğinde, </a:t>
            </a:r>
          </a:p>
          <a:p>
            <a:pPr algn="just">
              <a:buFont typeface="Wingdings" pitchFamily="2" charset="2"/>
              <a:buChar char="§"/>
            </a:pPr>
            <a:r>
              <a:rPr lang="tr-TR" sz="2800" dirty="0" smtClean="0"/>
              <a:t>Amaçlarına </a:t>
            </a:r>
            <a:r>
              <a:rPr lang="tr-TR" sz="2800" dirty="0"/>
              <a:t>ulaşılamadığı ve başarısız olunduğunda sona erdirilir. </a:t>
            </a:r>
          </a:p>
          <a:p>
            <a:pPr algn="just"/>
            <a:endParaRPr lang="tr-TR" sz="2800" dirty="0"/>
          </a:p>
        </p:txBody>
      </p:sp>
      <p:sp>
        <p:nvSpPr>
          <p:cNvPr id="4" name="Başlık 1"/>
          <p:cNvSpPr txBox="1">
            <a:spLocks noGrp="1"/>
          </p:cNvSpPr>
          <p:nvPr>
            <p:ph type="title"/>
          </p:nvPr>
        </p:nvSpPr>
        <p:spPr>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t>PROJE GELİŞTİRME</a:t>
            </a:r>
            <a:endParaRPr lang="tr-TR" sz="3200" dirty="0"/>
          </a:p>
        </p:txBody>
      </p:sp>
    </p:spTree>
    <p:extLst>
      <p:ext uri="{BB962C8B-B14F-4D97-AF65-F5344CB8AC3E}">
        <p14:creationId xmlns:p14="http://schemas.microsoft.com/office/powerpoint/2010/main" val="19525821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556792"/>
            <a:ext cx="8219256" cy="4569371"/>
          </a:xfrm>
        </p:spPr>
        <p:txBody>
          <a:bodyPr>
            <a:normAutofit/>
          </a:bodyPr>
          <a:lstStyle/>
          <a:p>
            <a:pPr marL="0" indent="0" algn="just">
              <a:buNone/>
            </a:pPr>
            <a:r>
              <a:rPr lang="tr-TR" sz="2800" b="1" dirty="0" smtClean="0"/>
              <a:t>Projenin Bitirilmesi </a:t>
            </a:r>
            <a:endParaRPr lang="tr-TR" sz="2800" dirty="0" smtClean="0"/>
          </a:p>
          <a:p>
            <a:pPr marL="0" indent="0" algn="just">
              <a:buNone/>
            </a:pPr>
            <a:r>
              <a:rPr lang="tr-TR" sz="2800" dirty="0" smtClean="0"/>
              <a:t>Kullanıcı kabulünden sonraki adım, projenin resmen bitirilmesidir. Bu amaçla, resmi bitirme belgesi olacak “Proje Bitirme </a:t>
            </a:r>
            <a:r>
              <a:rPr lang="tr-TR" sz="2800" dirty="0" err="1" smtClean="0"/>
              <a:t>Raporu”nun</a:t>
            </a:r>
            <a:r>
              <a:rPr lang="tr-TR" sz="2800" dirty="0" smtClean="0"/>
              <a:t> hazırlanması gerekir. Bu rapor, proje dosyasının son belgesidir. Taraflarca imzalanır ve onaylanır. </a:t>
            </a:r>
          </a:p>
          <a:p>
            <a:pPr algn="just"/>
            <a:endParaRPr lang="tr-TR" sz="2800" dirty="0"/>
          </a:p>
        </p:txBody>
      </p:sp>
      <p:sp>
        <p:nvSpPr>
          <p:cNvPr id="4" name="Başlık 1"/>
          <p:cNvSpPr txBox="1">
            <a:spLocks noGrp="1"/>
          </p:cNvSpPr>
          <p:nvPr>
            <p:ph type="title"/>
          </p:nvPr>
        </p:nvSpPr>
        <p:spPr>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t>PROJE GELİŞTİRME</a:t>
            </a:r>
            <a:endParaRPr lang="tr-TR" sz="3200" dirty="0"/>
          </a:p>
        </p:txBody>
      </p:sp>
    </p:spTree>
    <p:extLst>
      <p:ext uri="{BB962C8B-B14F-4D97-AF65-F5344CB8AC3E}">
        <p14:creationId xmlns:p14="http://schemas.microsoft.com/office/powerpoint/2010/main" val="2004143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sz="2800" b="1" dirty="0"/>
              <a:t>Projenin Nihaî Değerlendirmesi </a:t>
            </a:r>
            <a:endParaRPr lang="tr-TR" sz="2800" dirty="0"/>
          </a:p>
          <a:p>
            <a:pPr algn="just"/>
            <a:r>
              <a:rPr lang="tr-TR" sz="2800" dirty="0"/>
              <a:t>Bu aşamada; </a:t>
            </a:r>
          </a:p>
          <a:p>
            <a:pPr algn="just"/>
            <a:r>
              <a:rPr lang="tr-TR" sz="2800" dirty="0" smtClean="0"/>
              <a:t> </a:t>
            </a:r>
            <a:r>
              <a:rPr lang="tr-TR" sz="2800" dirty="0"/>
              <a:t>Proje sonucunda elde edilen sonuçların değerlendirilmesi yapılır. </a:t>
            </a:r>
          </a:p>
          <a:p>
            <a:pPr algn="just"/>
            <a:r>
              <a:rPr lang="tr-TR" sz="2800" dirty="0" smtClean="0"/>
              <a:t> </a:t>
            </a:r>
            <a:r>
              <a:rPr lang="tr-TR" sz="2800" dirty="0"/>
              <a:t>Geriye dönülerek, yapılanlar gözden geçirilir ve bir sonraki proje için tecrübeler tespit edilir. </a:t>
            </a:r>
          </a:p>
          <a:p>
            <a:pPr algn="just"/>
            <a:r>
              <a:rPr lang="tr-TR" sz="2800" dirty="0" smtClean="0"/>
              <a:t> </a:t>
            </a:r>
            <a:r>
              <a:rPr lang="tr-TR" sz="2800" dirty="0"/>
              <a:t>Proje sonuçları ilgili birimlerle yorumlanır ve gerek duyulması hâlinde kamuoyuna açıklanır. </a:t>
            </a:r>
            <a:r>
              <a:rPr lang="tr-TR" sz="2800" dirty="0" smtClean="0"/>
              <a:t> </a:t>
            </a:r>
            <a:endParaRPr lang="tr-TR" sz="2800" dirty="0"/>
          </a:p>
        </p:txBody>
      </p:sp>
      <p:sp>
        <p:nvSpPr>
          <p:cNvPr id="4" name="Başlık 1"/>
          <p:cNvSpPr txBox="1">
            <a:spLocks noGrp="1"/>
          </p:cNvSpPr>
          <p:nvPr>
            <p:ph type="title"/>
          </p:nvPr>
        </p:nvSpPr>
        <p:spPr>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t>PROJE GELİŞTİRME</a:t>
            </a:r>
            <a:endParaRPr lang="tr-TR" sz="3200" dirty="0"/>
          </a:p>
        </p:txBody>
      </p:sp>
    </p:spTree>
    <p:extLst>
      <p:ext uri="{BB962C8B-B14F-4D97-AF65-F5344CB8AC3E}">
        <p14:creationId xmlns:p14="http://schemas.microsoft.com/office/powerpoint/2010/main" val="37942944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sz="2800" dirty="0"/>
              <a:t>Planlanan proje çıktılarının elde edilip edilemediği, elde edilememiş ise nedenleri ve sonuçları, yeni projelerin belirlenmesinde ve geliştirilmesinde bu projeden nasıl ders alınabileceği değerlendirilir. </a:t>
            </a:r>
          </a:p>
          <a:p>
            <a:pPr algn="just"/>
            <a:r>
              <a:rPr lang="tr-TR" sz="2800" dirty="0"/>
              <a:t> Proje çıktılarından en verimli biçimde yararlanmayı sağlayıcı ve müteakip projelerde ortaya çıkacak sorunlara ilişkin önlemler tespit edilir. </a:t>
            </a:r>
          </a:p>
          <a:p>
            <a:pPr algn="just"/>
            <a:endParaRPr lang="tr-TR" sz="2800" dirty="0"/>
          </a:p>
        </p:txBody>
      </p:sp>
      <p:sp>
        <p:nvSpPr>
          <p:cNvPr id="4" name="Başlık 1"/>
          <p:cNvSpPr txBox="1">
            <a:spLocks noGrp="1"/>
          </p:cNvSpPr>
          <p:nvPr>
            <p:ph type="title"/>
          </p:nvPr>
        </p:nvSpPr>
        <p:spPr>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200" b="1" dirty="0" smtClean="0"/>
              <a:t>PROJE GELİŞTİRME</a:t>
            </a:r>
            <a:endParaRPr lang="tr-TR" sz="3200" dirty="0"/>
          </a:p>
        </p:txBody>
      </p:sp>
    </p:spTree>
    <p:extLst>
      <p:ext uri="{BB962C8B-B14F-4D97-AF65-F5344CB8AC3E}">
        <p14:creationId xmlns:p14="http://schemas.microsoft.com/office/powerpoint/2010/main" val="1954811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p:txBody>
          <a:bodyPr>
            <a:normAutofit/>
          </a:bodyPr>
          <a:lstStyle/>
          <a:p>
            <a:r>
              <a:rPr lang="tr-TR" sz="3200" b="1" dirty="0" smtClean="0"/>
              <a:t>KENDİNİ </a:t>
            </a:r>
            <a:r>
              <a:rPr lang="tr-TR" sz="3200" b="1" dirty="0"/>
              <a:t>TANIMA VE GELİŞTİRME</a:t>
            </a:r>
            <a:endParaRPr lang="tr-TR" sz="3200" dirty="0"/>
          </a:p>
        </p:txBody>
      </p:sp>
      <p:sp>
        <p:nvSpPr>
          <p:cNvPr id="7" name="İçerik Yer Tutucusu 6"/>
          <p:cNvSpPr>
            <a:spLocks noGrp="1"/>
          </p:cNvSpPr>
          <p:nvPr>
            <p:ph idx="1"/>
          </p:nvPr>
        </p:nvSpPr>
        <p:spPr/>
        <p:txBody>
          <a:bodyPr>
            <a:normAutofit fontScale="85000" lnSpcReduction="10000"/>
          </a:bodyPr>
          <a:lstStyle/>
          <a:p>
            <a:pPr marL="0" indent="0">
              <a:buNone/>
            </a:pPr>
            <a:r>
              <a:rPr lang="tr-TR" b="1" dirty="0"/>
              <a:t>Kendini </a:t>
            </a:r>
            <a:r>
              <a:rPr lang="tr-TR" b="1" dirty="0" smtClean="0"/>
              <a:t>Tanıma</a:t>
            </a:r>
          </a:p>
          <a:p>
            <a:pPr marL="0" indent="0" algn="just">
              <a:buNone/>
            </a:pPr>
            <a:r>
              <a:rPr lang="tr-TR" dirty="0"/>
              <a:t>Kendini tanıma, insanın psikolojik ve fiziksel açıdan kendinde olanları bilmesi, kendinde olanların farkında olması ve bunları doğru değerlendirmesi ile ilgilidir. Bir insanın fiziksel özelliklerini, duygularını, düşüncelerini, istek ve gereksinimlerini, güçlü ve zayıf yönlerini, amaç ve değerlerini, yeteneklerini ve becerilerini tanıması / bilmesi ve bunların farkında olmasını ifade eder. Kendisini iyi tanıyan bir insan yaşayacakları karşısında neler hissedeceğini, neler düşüneceğini ve nasıl davranacağını olacağa / yaşanacağa yakın bir şekilde öngörebilir.</a:t>
            </a:r>
          </a:p>
        </p:txBody>
      </p:sp>
    </p:spTree>
    <p:extLst>
      <p:ext uri="{BB962C8B-B14F-4D97-AF65-F5344CB8AC3E}">
        <p14:creationId xmlns:p14="http://schemas.microsoft.com/office/powerpoint/2010/main" val="541707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3200" b="1" dirty="0" smtClean="0"/>
              <a:t>KENDİNİ TANIMA VE GELİŞTİRME</a:t>
            </a:r>
            <a:br>
              <a:rPr lang="tr-TR" sz="3200" b="1" dirty="0" smtClean="0"/>
            </a:br>
            <a:r>
              <a:rPr lang="tr-TR" sz="3200" b="1" dirty="0" smtClean="0"/>
              <a:t>Kendini </a:t>
            </a:r>
            <a:r>
              <a:rPr lang="tr-TR" sz="3200" b="1" dirty="0"/>
              <a:t>Tanıma </a:t>
            </a:r>
            <a:r>
              <a:rPr lang="tr-TR" sz="3200" b="1" dirty="0" smtClean="0"/>
              <a:t>/ Bireysel Özellikler </a:t>
            </a:r>
            <a:br>
              <a:rPr lang="tr-TR" sz="3200" b="1" dirty="0" smtClean="0"/>
            </a:br>
            <a:endParaRPr lang="tr-TR" sz="3200" dirty="0"/>
          </a:p>
        </p:txBody>
      </p:sp>
      <p:sp>
        <p:nvSpPr>
          <p:cNvPr id="3" name="İçerik Yer Tutucusu 2"/>
          <p:cNvSpPr>
            <a:spLocks noGrp="1"/>
          </p:cNvSpPr>
          <p:nvPr>
            <p:ph sz="half" idx="1"/>
          </p:nvPr>
        </p:nvSpPr>
        <p:spPr/>
        <p:txBody>
          <a:bodyPr/>
          <a:lstStyle/>
          <a:p>
            <a:pPr marL="0" indent="0">
              <a:buNone/>
            </a:pPr>
            <a:endParaRPr lang="tr-TR" b="1" dirty="0"/>
          </a:p>
          <a:p>
            <a:pPr marL="0" indent="0">
              <a:buNone/>
            </a:pPr>
            <a:endParaRPr lang="tr-TR" b="1" dirty="0" smtClean="0"/>
          </a:p>
          <a:p>
            <a:pPr marL="0" indent="0">
              <a:buNone/>
            </a:pPr>
            <a:endParaRPr lang="tr-TR" b="1" dirty="0"/>
          </a:p>
          <a:p>
            <a:pPr marL="0" indent="0">
              <a:buNone/>
            </a:pPr>
            <a:r>
              <a:rPr lang="tr-TR" b="1" dirty="0" smtClean="0"/>
              <a:t> Bedensel </a:t>
            </a:r>
            <a:r>
              <a:rPr lang="tr-TR" b="1" dirty="0"/>
              <a:t>Özellikler </a:t>
            </a:r>
            <a:endParaRPr lang="tr-TR" dirty="0"/>
          </a:p>
        </p:txBody>
      </p:sp>
      <p:pic>
        <p:nvPicPr>
          <p:cNvPr id="1028" name="Picture 4" descr="C:\Users\Caner\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5063" y="1844824"/>
            <a:ext cx="3553321" cy="3810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398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p:txBody>
          <a:bodyPr/>
          <a:lstStyle/>
          <a:p>
            <a:pPr marL="0" indent="0">
              <a:buNone/>
            </a:pPr>
            <a:endParaRPr lang="tr-TR" b="1" dirty="0" smtClean="0"/>
          </a:p>
          <a:p>
            <a:pPr marL="0" indent="0">
              <a:buNone/>
            </a:pPr>
            <a:endParaRPr lang="tr-TR" b="1" dirty="0"/>
          </a:p>
          <a:p>
            <a:pPr marL="0" indent="0">
              <a:buNone/>
            </a:pPr>
            <a:endParaRPr lang="tr-TR" b="1" dirty="0" smtClean="0"/>
          </a:p>
          <a:p>
            <a:pPr marL="0" indent="0">
              <a:buNone/>
            </a:pPr>
            <a:r>
              <a:rPr lang="tr-TR" b="1" dirty="0"/>
              <a:t> </a:t>
            </a:r>
            <a:r>
              <a:rPr lang="tr-TR" b="1" dirty="0" smtClean="0"/>
              <a:t>Zihinsel </a:t>
            </a:r>
            <a:r>
              <a:rPr lang="tr-TR" b="1" dirty="0"/>
              <a:t>Özellikler </a:t>
            </a:r>
            <a:endParaRPr lang="tr-TR" dirty="0"/>
          </a:p>
        </p:txBody>
      </p:sp>
      <p:sp>
        <p:nvSpPr>
          <p:cNvPr id="5" name="Başlık 1"/>
          <p:cNvSpPr>
            <a:spLocks noGrp="1"/>
          </p:cNvSpPr>
          <p:nvPr>
            <p:ph type="title"/>
          </p:nvPr>
        </p:nvSpPr>
        <p:spPr/>
        <p:txBody>
          <a:bodyPr>
            <a:normAutofit fontScale="90000"/>
          </a:bodyPr>
          <a:lstStyle/>
          <a:p>
            <a:r>
              <a:rPr lang="tr-TR" sz="3200" b="1" dirty="0" smtClean="0"/>
              <a:t/>
            </a:r>
            <a:br>
              <a:rPr lang="tr-TR" sz="3200" b="1" dirty="0" smtClean="0"/>
            </a:br>
            <a:r>
              <a:rPr lang="tr-TR" sz="3200" b="1" dirty="0" smtClean="0"/>
              <a:t>KENDİNİ TANIMA VE GELİŞTİRME</a:t>
            </a:r>
            <a:br>
              <a:rPr lang="tr-TR" sz="3200" b="1" dirty="0" smtClean="0"/>
            </a:br>
            <a:r>
              <a:rPr lang="tr-TR" sz="3200" b="1" dirty="0" smtClean="0"/>
              <a:t>Kendini </a:t>
            </a:r>
            <a:r>
              <a:rPr lang="tr-TR" sz="3200" b="1" dirty="0"/>
              <a:t>Tanıma </a:t>
            </a:r>
            <a:r>
              <a:rPr lang="tr-TR" sz="3200" b="1" dirty="0" smtClean="0"/>
              <a:t>/ Bireysel Özellikler </a:t>
            </a:r>
            <a:br>
              <a:rPr lang="tr-TR" sz="3200" b="1" dirty="0" smtClean="0"/>
            </a:br>
            <a:endParaRPr lang="tr-TR" sz="3200" dirty="0"/>
          </a:p>
        </p:txBody>
      </p:sp>
      <p:pic>
        <p:nvPicPr>
          <p:cNvPr id="2051" name="Picture 3" descr="C:\Users\Caner\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348880"/>
            <a:ext cx="3715269" cy="295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030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p:txBody>
          <a:bodyPr/>
          <a:lstStyle/>
          <a:p>
            <a:pPr marL="0" indent="0">
              <a:buNone/>
            </a:pPr>
            <a:endParaRPr lang="tr-TR" b="1" dirty="0" smtClean="0"/>
          </a:p>
          <a:p>
            <a:pPr marL="0" indent="0">
              <a:buNone/>
            </a:pPr>
            <a:endParaRPr lang="tr-TR" b="1" dirty="0"/>
          </a:p>
          <a:p>
            <a:pPr marL="0" indent="0">
              <a:buNone/>
            </a:pPr>
            <a:endParaRPr lang="tr-TR" b="1" dirty="0" smtClean="0"/>
          </a:p>
          <a:p>
            <a:pPr marL="0" indent="0">
              <a:buNone/>
            </a:pPr>
            <a:r>
              <a:rPr lang="tr-TR" b="1" dirty="0" smtClean="0"/>
              <a:t>Ruhsal </a:t>
            </a:r>
            <a:r>
              <a:rPr lang="tr-TR" b="1" dirty="0"/>
              <a:t>Özellikler </a:t>
            </a:r>
            <a:endParaRPr lang="tr-TR" dirty="0"/>
          </a:p>
        </p:txBody>
      </p:sp>
      <p:sp>
        <p:nvSpPr>
          <p:cNvPr id="5" name="Başlık 1"/>
          <p:cNvSpPr>
            <a:spLocks noGrp="1"/>
          </p:cNvSpPr>
          <p:nvPr>
            <p:ph type="title"/>
          </p:nvPr>
        </p:nvSpPr>
        <p:spPr/>
        <p:txBody>
          <a:bodyPr>
            <a:normAutofit fontScale="90000"/>
          </a:bodyPr>
          <a:lstStyle/>
          <a:p>
            <a:r>
              <a:rPr lang="tr-TR" sz="3200" b="1" dirty="0" smtClean="0"/>
              <a:t/>
            </a:r>
            <a:br>
              <a:rPr lang="tr-TR" sz="3200" b="1" dirty="0" smtClean="0"/>
            </a:br>
            <a:r>
              <a:rPr lang="tr-TR" sz="3200" b="1" dirty="0" smtClean="0"/>
              <a:t>KENDİNİ TANIMA VE GELİŞTİRME</a:t>
            </a:r>
            <a:br>
              <a:rPr lang="tr-TR" sz="3200" b="1" dirty="0" smtClean="0"/>
            </a:br>
            <a:r>
              <a:rPr lang="tr-TR" sz="3200" b="1" dirty="0" smtClean="0"/>
              <a:t>Kendini </a:t>
            </a:r>
            <a:r>
              <a:rPr lang="tr-TR" sz="3200" b="1" dirty="0"/>
              <a:t>Tanıma </a:t>
            </a:r>
            <a:r>
              <a:rPr lang="tr-TR" sz="3200" b="1" dirty="0" smtClean="0"/>
              <a:t>/ Bireysel Özellikler </a:t>
            </a:r>
            <a:br>
              <a:rPr lang="tr-TR" sz="3200" b="1" dirty="0" smtClean="0"/>
            </a:br>
            <a:endParaRPr lang="tr-TR" sz="3200" dirty="0"/>
          </a:p>
        </p:txBody>
      </p:sp>
      <p:pic>
        <p:nvPicPr>
          <p:cNvPr id="3075" name="Picture 3" descr="C:\Users\Caner\Desktop\Ekran Alıntısı.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2204864"/>
            <a:ext cx="4067743" cy="3115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820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p:txBody>
          <a:bodyPr/>
          <a:lstStyle/>
          <a:p>
            <a:endParaRPr lang="tr-TR" b="1" dirty="0" smtClean="0"/>
          </a:p>
          <a:p>
            <a:endParaRPr lang="tr-TR" b="1" dirty="0"/>
          </a:p>
          <a:p>
            <a:pPr marL="0" indent="0">
              <a:buNone/>
            </a:pPr>
            <a:r>
              <a:rPr lang="tr-TR" b="1" dirty="0" smtClean="0"/>
              <a:t> İlgi </a:t>
            </a:r>
            <a:r>
              <a:rPr lang="tr-TR" b="1" dirty="0"/>
              <a:t>ve Yetenekler </a:t>
            </a:r>
            <a:endParaRPr lang="tr-TR" dirty="0"/>
          </a:p>
        </p:txBody>
      </p:sp>
      <p:sp>
        <p:nvSpPr>
          <p:cNvPr id="5" name="Başlık 1"/>
          <p:cNvSpPr>
            <a:spLocks noGrp="1"/>
          </p:cNvSpPr>
          <p:nvPr>
            <p:ph type="title"/>
          </p:nvPr>
        </p:nvSpPr>
        <p:spPr/>
        <p:txBody>
          <a:bodyPr>
            <a:normAutofit fontScale="90000"/>
          </a:bodyPr>
          <a:lstStyle/>
          <a:p>
            <a:r>
              <a:rPr lang="tr-TR" sz="3200" b="1" dirty="0" smtClean="0"/>
              <a:t/>
            </a:r>
            <a:br>
              <a:rPr lang="tr-TR" sz="3200" b="1" dirty="0" smtClean="0"/>
            </a:br>
            <a:r>
              <a:rPr lang="tr-TR" sz="3200" b="1" dirty="0" smtClean="0"/>
              <a:t>KENDİNİ TANIMA VE GELİŞTİRME</a:t>
            </a:r>
            <a:br>
              <a:rPr lang="tr-TR" sz="3200" b="1" dirty="0" smtClean="0"/>
            </a:br>
            <a:r>
              <a:rPr lang="tr-TR" sz="3200" b="1" dirty="0" smtClean="0"/>
              <a:t>Kendini </a:t>
            </a:r>
            <a:r>
              <a:rPr lang="tr-TR" sz="3200" b="1" dirty="0"/>
              <a:t>Tanıma </a:t>
            </a:r>
            <a:r>
              <a:rPr lang="tr-TR" sz="3200" b="1" dirty="0" smtClean="0"/>
              <a:t>/ Bireysel Özellikler </a:t>
            </a:r>
            <a:br>
              <a:rPr lang="tr-TR" sz="3200" b="1" dirty="0" smtClean="0"/>
            </a:br>
            <a:endParaRPr lang="tr-TR" sz="3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916832"/>
            <a:ext cx="489654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63772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1400</Words>
  <Application>Microsoft Office PowerPoint</Application>
  <PresentationFormat>Ekran Gösterisi (4:3)</PresentationFormat>
  <Paragraphs>215</Paragraphs>
  <Slides>48</Slides>
  <Notes>1</Notes>
  <HiddenSlides>0</HiddenSlides>
  <MMClips>0</MMClips>
  <ScaleCrop>false</ScaleCrop>
  <HeadingPairs>
    <vt:vector size="4" baseType="variant">
      <vt:variant>
        <vt:lpstr>Tema</vt:lpstr>
      </vt:variant>
      <vt:variant>
        <vt:i4>2</vt:i4>
      </vt:variant>
      <vt:variant>
        <vt:lpstr>Slayt Başlıkları</vt:lpstr>
      </vt:variant>
      <vt:variant>
        <vt:i4>48</vt:i4>
      </vt:variant>
    </vt:vector>
  </HeadingPairs>
  <TitlesOfParts>
    <vt:vector size="50" baseType="lpstr">
      <vt:lpstr>Ofis Teması</vt:lpstr>
      <vt:lpstr>Üst Düzey</vt:lpstr>
      <vt:lpstr>      Bu proje Avrupa Birliği ve Türkiye Cumhuriyeti tarafından finanse edilmektedir. </vt:lpstr>
      <vt:lpstr>  MESLEKİ GELİŞİM </vt:lpstr>
      <vt:lpstr>PROBLEM ÇÖZME</vt:lpstr>
      <vt:lpstr>1. KENDİNİ TANIMA VE GELİŞTİRME</vt:lpstr>
      <vt:lpstr>KENDİNİ TANIMA VE GELİŞTİRME</vt:lpstr>
      <vt:lpstr>KENDİNİ TANIMA VE GELİŞTİRME Kendini Tanıma / Bireysel Özellikler  </vt:lpstr>
      <vt:lpstr> KENDİNİ TANIMA VE GELİŞTİRME Kendini Tanıma / Bireysel Özellikler  </vt:lpstr>
      <vt:lpstr> KENDİNİ TANIMA VE GELİŞTİRME Kendini Tanıma / Bireysel Özellikler  </vt:lpstr>
      <vt:lpstr> KENDİNİ TANIMA VE GELİŞTİRME Kendini Tanıma / Bireysel Özellikler  </vt:lpstr>
      <vt:lpstr>KENDİNİ TANIMA VE GELİŞTİRME Kendini Geliştirme </vt:lpstr>
      <vt:lpstr>2. MESLEKİ BECERİLERİ GELİŞTİRME</vt:lpstr>
      <vt:lpstr>MESLEKİ BECERİLERİ GELİŞTİRME</vt:lpstr>
      <vt:lpstr>MESLEKİ BECERİLERİ GELİŞTİRME</vt:lpstr>
      <vt:lpstr> MESLEKİ BECERİLERİ GELİŞTİRME </vt:lpstr>
      <vt:lpstr>    MESLEKİ BECERİLERİ GELİŞTİRME    </vt:lpstr>
      <vt:lpstr>3. PROBLEM ÇÖZME</vt:lpstr>
      <vt:lpstr>PROBLEM ÇÖZME</vt:lpstr>
      <vt:lpstr>PROBLEM ÇÖZME</vt:lpstr>
      <vt:lpstr>PROBLEM ÇÖZME</vt:lpstr>
      <vt:lpstr>PROBLEM ÇÖZME</vt:lpstr>
      <vt:lpstr>PROBLEM ÇÖZME</vt:lpstr>
      <vt:lpstr> PROBLEM ÇÖZME  Problem Çözümüne İlişkin Önemli Tavsiyeler  </vt:lpstr>
      <vt:lpstr> PROBLEM ÇÖZME  Problem Çözümüne İlişkin Önemli Tavsiyeler  </vt:lpstr>
      <vt:lpstr>PROBLEM ÇÖZME  Problem Çözme Teknikleri </vt:lpstr>
      <vt:lpstr>PROBLEM ÇÖZME  Problem Çözme Teknikleri </vt:lpstr>
      <vt:lpstr>PROBLEM ÇÖZME  Problem Çözme Teknikleri </vt:lpstr>
      <vt:lpstr>PROBLEM ÇÖZME  Problem Çözme Teknikleri </vt:lpstr>
      <vt:lpstr>PROBLEM ÇÖZME  Problem Çözme Teknikleri </vt:lpstr>
      <vt:lpstr>PROBLEM ÇÖZME  Problem Çözme Teknikleri </vt:lpstr>
      <vt:lpstr>PROBLEM ÇÖZME  Problem Çözme Teknikleri </vt:lpstr>
      <vt:lpstr>4. PROJE GELİŞTİRME </vt:lpstr>
      <vt:lpstr>PROJE GELİŞTİRME</vt:lpstr>
      <vt:lpstr>PROJE GELİŞTİRME</vt:lpstr>
      <vt:lpstr>PROJE GELİŞTİRME</vt:lpstr>
      <vt:lpstr> PROJE GELİŞTİRME Projenin Planlanması </vt:lpstr>
      <vt:lpstr> PROJE GELİŞTİRME Projenin Planlanması </vt:lpstr>
      <vt:lpstr>PROJE GELİŞTİRME</vt:lpstr>
      <vt:lpstr>PROJE GELİŞTİRME</vt:lpstr>
      <vt:lpstr>PowerPoint Sunusu</vt:lpstr>
      <vt:lpstr>PowerPoint Sunusu</vt:lpstr>
      <vt:lpstr>PROJE GELİŞTİRME</vt:lpstr>
      <vt:lpstr>PROJE GELİŞTİRME</vt:lpstr>
      <vt:lpstr>PROJE GELİŞTİRME</vt:lpstr>
      <vt:lpstr>PROJE GELİŞTİRME</vt:lpstr>
      <vt:lpstr>PROJE GELİŞTİRME</vt:lpstr>
      <vt:lpstr>PROJE GELİŞTİRME</vt:lpstr>
      <vt:lpstr>PROJE GELİŞTİRME</vt:lpstr>
      <vt:lpstr>PROJE GELİŞTİRME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MESLEKİ GELİŞİM </dc:title>
  <dc:creator>Caner</dc:creator>
  <cp:lastModifiedBy>Bilal Keskin</cp:lastModifiedBy>
  <cp:revision>34</cp:revision>
  <dcterms:created xsi:type="dcterms:W3CDTF">2016-03-17T15:34:27Z</dcterms:created>
  <dcterms:modified xsi:type="dcterms:W3CDTF">2016-04-15T14:05:04Z</dcterms:modified>
</cp:coreProperties>
</file>